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67"/>
  </p:notesMasterIdLst>
  <p:handoutMasterIdLst>
    <p:handoutMasterId r:id="rId68"/>
  </p:handoutMasterIdLst>
  <p:sldIdLst>
    <p:sldId id="256" r:id="rId3"/>
    <p:sldId id="1252" r:id="rId4"/>
    <p:sldId id="1265" r:id="rId5"/>
    <p:sldId id="1266" r:id="rId6"/>
    <p:sldId id="1269" r:id="rId7"/>
    <p:sldId id="1274" r:id="rId8"/>
    <p:sldId id="1264" r:id="rId9"/>
    <p:sldId id="1323" r:id="rId10"/>
    <p:sldId id="1285" r:id="rId11"/>
    <p:sldId id="1284" r:id="rId12"/>
    <p:sldId id="1275" r:id="rId13"/>
    <p:sldId id="1305" r:id="rId14"/>
    <p:sldId id="1281" r:id="rId15"/>
    <p:sldId id="1270" r:id="rId16"/>
    <p:sldId id="1297" r:id="rId17"/>
    <p:sldId id="1299" r:id="rId18"/>
    <p:sldId id="1287" r:id="rId19"/>
    <p:sldId id="1298" r:id="rId20"/>
    <p:sldId id="1280" r:id="rId21"/>
    <p:sldId id="1277" r:id="rId22"/>
    <p:sldId id="1278" r:id="rId23"/>
    <p:sldId id="1286" r:id="rId24"/>
    <p:sldId id="1279" r:id="rId25"/>
    <p:sldId id="1283" r:id="rId26"/>
    <p:sldId id="1306" r:id="rId27"/>
    <p:sldId id="1307" r:id="rId28"/>
    <p:sldId id="1268" r:id="rId29"/>
    <p:sldId id="1263" r:id="rId30"/>
    <p:sldId id="1322" r:id="rId31"/>
    <p:sldId id="1296" r:id="rId32"/>
    <p:sldId id="1304" r:id="rId33"/>
    <p:sldId id="1271" r:id="rId34"/>
    <p:sldId id="1272" r:id="rId35"/>
    <p:sldId id="1292" r:id="rId36"/>
    <p:sldId id="1308" r:id="rId37"/>
    <p:sldId id="1309" r:id="rId38"/>
    <p:sldId id="1310" r:id="rId39"/>
    <p:sldId id="1293" r:id="rId40"/>
    <p:sldId id="1303" r:id="rId41"/>
    <p:sldId id="1288" r:id="rId42"/>
    <p:sldId id="1289" r:id="rId43"/>
    <p:sldId id="1291" r:id="rId44"/>
    <p:sldId id="1301" r:id="rId45"/>
    <p:sldId id="1311" r:id="rId46"/>
    <p:sldId id="1295" r:id="rId47"/>
    <p:sldId id="1313" r:id="rId48"/>
    <p:sldId id="1235" r:id="rId49"/>
    <p:sldId id="1314" r:id="rId50"/>
    <p:sldId id="1315" r:id="rId51"/>
    <p:sldId id="415" r:id="rId52"/>
    <p:sldId id="1316" r:id="rId53"/>
    <p:sldId id="1317" r:id="rId54"/>
    <p:sldId id="1312" r:id="rId55"/>
    <p:sldId id="1321" r:id="rId56"/>
    <p:sldId id="1318" r:id="rId57"/>
    <p:sldId id="1319" r:id="rId58"/>
    <p:sldId id="1320" r:id="rId59"/>
    <p:sldId id="1273" r:id="rId60"/>
    <p:sldId id="267" r:id="rId61"/>
    <p:sldId id="326" r:id="rId62"/>
    <p:sldId id="268" r:id="rId63"/>
    <p:sldId id="413" r:id="rId64"/>
    <p:sldId id="412" r:id="rId65"/>
    <p:sldId id="298" r:id="rId66"/>
  </p:sldIdLst>
  <p:sldSz cx="9144000" cy="6858000" type="screen4x3"/>
  <p:notesSz cx="7102475" cy="9388475"/>
  <p:embeddedFontLst>
    <p:embeddedFont>
      <p:font typeface="Calibri" panose="020F0502020204030204" pitchFamily="34" charset="0"/>
      <p:regular r:id="rId69"/>
      <p:bold r:id="rId70"/>
      <p:italic r:id="rId71"/>
      <p:boldItalic r:id="rId72"/>
    </p:embeddedFont>
    <p:embeddedFont>
      <p:font typeface="Partridge" panose="020B0604020202020204"/>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00FF"/>
    <a:srgbClr val="FFFF99"/>
    <a:srgbClr val="0033CC"/>
    <a:srgbClr val="DAD0D0"/>
    <a:srgbClr val="D5C9C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93" autoAdjust="0"/>
    <p:restoredTop sz="64457" autoAdjust="0"/>
  </p:normalViewPr>
  <p:slideViewPr>
    <p:cSldViewPr snapToGrid="0">
      <p:cViewPr varScale="1">
        <p:scale>
          <a:sx n="88" d="100"/>
          <a:sy n="88" d="100"/>
        </p:scale>
        <p:origin x="1042"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shcraft" userId="f4e8e1b14061341a" providerId="LiveId" clId="{518FA0B0-6CD0-463F-99E1-070B11B4D515}"/>
    <pc:docChg chg="modSld">
      <pc:chgData name="Chris Ashcraft" userId="f4e8e1b14061341a" providerId="LiveId" clId="{518FA0B0-6CD0-463F-99E1-070B11B4D515}" dt="2022-03-24T01:15:45.894" v="12" actId="20577"/>
      <pc:docMkLst>
        <pc:docMk/>
      </pc:docMkLst>
      <pc:sldChg chg="modSp mod">
        <pc:chgData name="Chris Ashcraft" userId="f4e8e1b14061341a" providerId="LiveId" clId="{518FA0B0-6CD0-463F-99E1-070B11B4D515}" dt="2022-03-24T01:15:45.894" v="12" actId="20577"/>
        <pc:sldMkLst>
          <pc:docMk/>
          <pc:sldMk cId="3109831187" sldId="1305"/>
        </pc:sldMkLst>
        <pc:spChg chg="mod">
          <ac:chgData name="Chris Ashcraft" userId="f4e8e1b14061341a" providerId="LiveId" clId="{518FA0B0-6CD0-463F-99E1-070B11B4D515}" dt="2022-03-24T01:15:45.894" v="12" actId="20577"/>
          <ac:spMkLst>
            <pc:docMk/>
            <pc:sldMk cId="3109831187" sldId="1305"/>
            <ac:spMk id="11" creationId="{162324CE-DC06-4FAD-A03C-2667412180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32631CA-7F3F-4E1E-BC9E-24A647638456}" type="datetimeFigureOut">
              <a:rPr lang="en-US" smtClean="0"/>
              <a:pPr/>
              <a:t>3/23/2022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85CEFB3-25B0-49DC-8DD9-2B71D77EF351}"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0599377-EF3A-4CE8-8CEF-35A8D7371C41}" type="datetimeFigureOut">
              <a:rPr lang="en-US" smtClean="0"/>
              <a:pPr/>
              <a:t>3/23/2022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F9B42F1-6BA6-4E43-A962-58018FCEFA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9B42F1-6BA6-4E43-A962-58018FCEFA6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FC33B3-BA0E-4264-8BDB-0DB4A571F96F}" type="datetime1">
              <a:rPr lang="en-US" smtClean="0"/>
              <a:pPr/>
              <a:t>3/23/2022</a:t>
            </a:fld>
            <a:endParaRPr lang="en-US"/>
          </a:p>
        </p:txBody>
      </p:sp>
      <p:sp>
        <p:nvSpPr>
          <p:cNvPr id="5" name="Footer Placeholder 4"/>
          <p:cNvSpPr>
            <a:spLocks noGrp="1"/>
          </p:cNvSpPr>
          <p:nvPr>
            <p:ph type="ftr" sz="quarter" idx="11"/>
          </p:nvPr>
        </p:nvSpPr>
        <p:spPr/>
        <p:txBody>
          <a:bodyPr/>
          <a:lstStyle>
            <a:lvl1pPr>
              <a:defRPr sz="1600">
                <a:solidFill>
                  <a:srgbClr val="0033CC"/>
                </a:solidFill>
                <a:latin typeface="Partridge" pitchFamily="2" charset="0"/>
              </a:defRPr>
            </a:lvl1pPr>
          </a:lstStyle>
          <a:p>
            <a:r>
              <a:rPr lang="en-US"/>
              <a:t>Monarch Creation Ministries</a:t>
            </a:r>
            <a:endParaRPr lang="en-US" dirty="0"/>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14B74-983E-422A-9FD4-CDB824C89A2F}" type="datetime1">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B32E8-77A0-4D71-B48A-DFA4420EC0CA}" type="datetime1">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12B5D1-7246-4AD6-856E-39935A6F70EA}"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2B5D1-7246-4AD6-856E-39935A6F70EA}"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12B5D1-7246-4AD6-856E-39935A6F70EA}"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2B5D1-7246-4AD6-856E-39935A6F70EA}" type="datetimeFigureOut">
              <a:rPr lang="en-US" smtClean="0"/>
              <a:pPr/>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2B5D1-7246-4AD6-856E-39935A6F70EA}" type="datetimeFigureOut">
              <a:rPr lang="en-US" smtClean="0"/>
              <a:pPr/>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2B5D1-7246-4AD6-856E-39935A6F70EA}" type="datetimeFigureOut">
              <a:rPr lang="en-US" smtClean="0"/>
              <a:pPr/>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B5D1-7246-4AD6-856E-39935A6F70EA}"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40000"/>
            </a:srgbClr>
          </a:solidFill>
          <a:ln w="28575">
            <a:solidFill>
              <a:srgbClr val="C00000"/>
            </a:solidFill>
          </a:ln>
        </p:spPr>
        <p:txBody>
          <a:bodyPr/>
          <a:lstStyle/>
          <a:p>
            <a:r>
              <a:rPr lang="en-US" dirty="0"/>
              <a:t>Click to edit Master title style</a:t>
            </a:r>
          </a:p>
        </p:txBody>
      </p:sp>
      <p:sp>
        <p:nvSpPr>
          <p:cNvPr id="3" name="Content Placeholder 2"/>
          <p:cNvSpPr>
            <a:spLocks noGrp="1"/>
          </p:cNvSpPr>
          <p:nvPr>
            <p:ph idx="1"/>
          </p:nvPr>
        </p:nvSpPr>
        <p:spPr>
          <a:solidFill>
            <a:srgbClr val="FFFFFF">
              <a:alpha val="40000"/>
            </a:srgbClr>
          </a:solidFill>
          <a:ln w="28575">
            <a:solidFill>
              <a:srgbClr val="C00000"/>
            </a:solidFill>
          </a:ln>
        </p:spPr>
        <p:txBody>
          <a:bodyPr/>
          <a:lstStyle>
            <a:lvl1pPr>
              <a:defRPr>
                <a:effect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8135F2-03C7-4394-B542-73B43184C8BB}" type="datetime1">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B5D1-7246-4AD6-856E-39935A6F70EA}"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2B5D1-7246-4AD6-856E-39935A6F70EA}"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1C3-D727-48DD-B2BB-B11FDCB902B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3" y="152401"/>
            <a:ext cx="8172450"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611188" y="1700214"/>
            <a:ext cx="3992562"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6152" y="1700214"/>
            <a:ext cx="3992563"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402944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8CF2E-00B8-4BCA-94DC-556969569F8B}" type="datetime1">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30000"/>
            </a:schemeClr>
          </a:solidFill>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BC5FC-97DB-4986-AC9B-7A78E2DC283E}" type="datetime1">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4E0F66-808B-4138-9A89-E22EF3F17482}" type="datetime1">
              <a:rPr lang="en-US" smtClean="0"/>
              <a:pPr/>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97937-6B89-4C91-AA44-9DE6DE5DEF87}" type="datetime1">
              <a:rPr lang="en-US" smtClean="0"/>
              <a:pPr/>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6E75D-8BB5-4268-9023-5CF63F3C3941}" type="datetime1">
              <a:rPr lang="en-US" smtClean="0"/>
              <a:pPr/>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70549E-3CEE-43F0-B126-39F96621D9A4}" type="datetime1">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7B7D4-989A-4B94-9A15-3602842B9A27}" type="datetime1">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05C3B-F117-4322-996A-3271CB361D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bg1">
              <a:alpha val="30000"/>
            </a:schemeClr>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42FE4-B173-48A1-AD53-8852E270B5FE}" type="datetime1">
              <a:rPr lang="en-US" smtClean="0"/>
              <a:pPr/>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B505C3B-F117-4322-996A-3271CB361D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2B5D1-7246-4AD6-856E-39935A6F70EA}" type="datetimeFigureOut">
              <a:rPr lang="en-US" smtClean="0"/>
              <a:pPr/>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B01C3-D727-48DD-B2BB-B11FDCB902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fif"/><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fif"/><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9.jfif"/><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505C3B-F117-4322-996A-3271CB361D87}" type="slidenum">
              <a:rPr lang="en-US" smtClean="0">
                <a:solidFill>
                  <a:schemeClr val="tx1"/>
                </a:solidFill>
              </a:rPr>
              <a:pPr/>
              <a:t>1</a:t>
            </a:fld>
            <a:endParaRPr lang="en-US" dirty="0">
              <a:solidFill>
                <a:schemeClr val="tx1"/>
              </a:solidFill>
            </a:endParaRPr>
          </a:p>
        </p:txBody>
      </p:sp>
      <p:sp>
        <p:nvSpPr>
          <p:cNvPr id="5" name="Rectangle 4"/>
          <p:cNvSpPr/>
          <p:nvPr/>
        </p:nvSpPr>
        <p:spPr>
          <a:xfrm>
            <a:off x="92765" y="155604"/>
            <a:ext cx="8958470" cy="5170646"/>
          </a:xfrm>
          <a:prstGeom prst="rect">
            <a:avLst/>
          </a:prstGeom>
          <a:effectLst>
            <a:outerShdw blurRad="63500" dist="508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*Sexual Reproduction*</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Evolution’s Decisive Downfall </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God’s Decisive Design</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By</a:t>
            </a:r>
          </a:p>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Ron Payne</a:t>
            </a:r>
          </a:p>
        </p:txBody>
      </p:sp>
      <p:sp>
        <p:nvSpPr>
          <p:cNvPr id="6" name="Title 4">
            <a:extLst>
              <a:ext uri="{FF2B5EF4-FFF2-40B4-BE49-F238E27FC236}">
                <a16:creationId xmlns:a16="http://schemas.microsoft.com/office/drawing/2014/main" id="{6656DBB7-AE6F-4293-8BB9-3C07926C21DB}"/>
              </a:ext>
            </a:extLst>
          </p:cNvPr>
          <p:cNvSpPr txBox="1">
            <a:spLocks/>
          </p:cNvSpPr>
          <p:nvPr/>
        </p:nvSpPr>
        <p:spPr>
          <a:xfrm>
            <a:off x="296462" y="5459897"/>
            <a:ext cx="8551076" cy="12425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n-US" sz="3200" dirty="0"/>
          </a:p>
          <a:p>
            <a:pPr algn="l"/>
            <a:r>
              <a:rPr lang="en-US" sz="3200" dirty="0"/>
              <a:t>Note: This Presentation Is Suitable For All Audiences</a:t>
            </a:r>
          </a:p>
          <a:p>
            <a:pPr marL="457200" indent="-457200" algn="l">
              <a:buAutoNum type="arabicPeriod"/>
            </a:pPr>
            <a:endParaRPr lang="en-US" sz="2400" dirty="0"/>
          </a:p>
        </p:txBody>
      </p:sp>
      <p:pic>
        <p:nvPicPr>
          <p:cNvPr id="1026" name="Picture 2" descr="See the source image">
            <a:extLst>
              <a:ext uri="{FF2B5EF4-FFF2-40B4-BE49-F238E27FC236}">
                <a16:creationId xmlns:a16="http://schemas.microsoft.com/office/drawing/2014/main" id="{1B52AA09-BE75-48F4-8C1B-0041DEADA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433" y="5499653"/>
            <a:ext cx="492538" cy="477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543582" y="308395"/>
            <a:ext cx="8329212" cy="4996069"/>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“The great tragedy of Science: the slaying of a beautiful hypothesis by an ugly fact”</a:t>
            </a:r>
            <a:br>
              <a:rPr lang="en-US" sz="3200" dirty="0"/>
            </a:br>
            <a:br>
              <a:rPr lang="en-US" sz="3200" dirty="0"/>
            </a:br>
            <a:r>
              <a:rPr lang="en-US" sz="2400" dirty="0"/>
              <a:t>Thomas Huxley</a:t>
            </a:r>
            <a:br>
              <a:rPr lang="en-US" sz="2400" dirty="0"/>
            </a:br>
            <a:r>
              <a:rPr lang="en-US" sz="2400" dirty="0"/>
              <a:t>(Darwin’s Bulldog)</a:t>
            </a:r>
          </a:p>
        </p:txBody>
      </p:sp>
      <p:pic>
        <p:nvPicPr>
          <p:cNvPr id="2050" name="Picture 2">
            <a:extLst>
              <a:ext uri="{FF2B5EF4-FFF2-40B4-BE49-F238E27FC236}">
                <a16:creationId xmlns:a16="http://schemas.microsoft.com/office/drawing/2014/main" id="{7D834E32-1DB1-4601-AFEF-DE854750C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343" y="3166961"/>
            <a:ext cx="13620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Image result for Pegasus Flying Horse">
            <a:extLst>
              <a:ext uri="{FF2B5EF4-FFF2-40B4-BE49-F238E27FC236}">
                <a16:creationId xmlns:a16="http://schemas.microsoft.com/office/drawing/2014/main" id="{1820BB5D-3C46-41D8-A255-589BE2204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70" y="3958994"/>
            <a:ext cx="1545235" cy="119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9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32522" y="132522"/>
            <a:ext cx="8878956" cy="6559826"/>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sz="3200" dirty="0"/>
            </a:br>
            <a:r>
              <a:rPr lang="en-US" sz="3200" dirty="0"/>
              <a:t>“If it could be demonstrated that any complex organ (</a:t>
            </a:r>
            <a:r>
              <a:rPr lang="en-US" sz="3200" dirty="0">
                <a:solidFill>
                  <a:srgbClr val="FF0000"/>
                </a:solidFill>
              </a:rPr>
              <a:t>or process like sexual reproduction</a:t>
            </a:r>
            <a:r>
              <a:rPr lang="en-US" sz="3200" dirty="0"/>
              <a:t>) existed, which could not have possibly been formed by numerous, successive, slight modifications, my theory would </a:t>
            </a:r>
            <a:r>
              <a:rPr lang="en-US" sz="3200" b="1" u="sng" dirty="0"/>
              <a:t>absolutely</a:t>
            </a:r>
            <a:r>
              <a:rPr lang="en-US" sz="3200" dirty="0"/>
              <a:t> break down.”</a:t>
            </a:r>
            <a:br>
              <a:rPr lang="en-US" sz="3200" dirty="0"/>
            </a:br>
            <a:r>
              <a:rPr lang="en-US" sz="2400" dirty="0"/>
              <a:t>Charles Darwin</a:t>
            </a:r>
            <a:br>
              <a:rPr lang="en-US" sz="3200" dirty="0"/>
            </a:br>
            <a:br>
              <a:rPr lang="en-US" sz="3200" dirty="0"/>
            </a:br>
            <a:br>
              <a:rPr lang="en-US" sz="3200" dirty="0"/>
            </a:br>
            <a:br>
              <a:rPr lang="en-US" sz="3200" dirty="0"/>
            </a:br>
            <a:r>
              <a:rPr lang="en-US" sz="3200" dirty="0"/>
              <a:t>Sexual Reproduction has been called the </a:t>
            </a:r>
            <a:br>
              <a:rPr lang="en-US" sz="3200" dirty="0"/>
            </a:br>
            <a:r>
              <a:rPr lang="en-US" sz="3200" dirty="0"/>
              <a:t>“Queen of Evolutionary Problems”</a:t>
            </a:r>
            <a:br>
              <a:rPr lang="en-US" sz="3200" dirty="0"/>
            </a:br>
            <a:br>
              <a:rPr lang="en-US" sz="3200" dirty="0"/>
            </a:br>
            <a:r>
              <a:rPr lang="en-US" sz="3200" dirty="0"/>
              <a:t>Why?</a:t>
            </a:r>
            <a:br>
              <a:rPr lang="en-US" sz="3200" dirty="0"/>
            </a:br>
            <a:br>
              <a:rPr lang="en-US" sz="3200" dirty="0"/>
            </a:br>
            <a:r>
              <a:rPr lang="en-US" sz="3200" dirty="0"/>
              <a:t>What is the “ugly fact”</a:t>
            </a:r>
            <a:br>
              <a:rPr lang="en-US" sz="3200" dirty="0"/>
            </a:br>
            <a:endParaRPr lang="en-US" sz="3200" dirty="0"/>
          </a:p>
        </p:txBody>
      </p:sp>
      <p:pic>
        <p:nvPicPr>
          <p:cNvPr id="1026" name="Picture 2" descr="Image result for darwin">
            <a:extLst>
              <a:ext uri="{FF2B5EF4-FFF2-40B4-BE49-F238E27FC236}">
                <a16:creationId xmlns:a16="http://schemas.microsoft.com/office/drawing/2014/main" id="{A29BCE48-DDC4-4C02-BA76-C989A4B9B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2745685"/>
            <a:ext cx="17716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3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66262"/>
            <a:ext cx="8892208" cy="6712226"/>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t>The sexual reproductive engine or process for passing on genetic information from one generation to the next and any associated genetic </a:t>
            </a:r>
            <a:r>
              <a:rPr lang="en-US" sz="3200"/>
              <a:t>changes leading new species </a:t>
            </a:r>
            <a:r>
              <a:rPr lang="en-US" sz="3200" dirty="0"/>
              <a:t>has </a:t>
            </a:r>
            <a:r>
              <a:rPr lang="en-US" sz="3200"/>
              <a:t>to be</a:t>
            </a:r>
            <a:br>
              <a:rPr lang="en-US" sz="3200" dirty="0"/>
            </a:br>
            <a:r>
              <a:rPr lang="en-US" sz="3200" u="sng" dirty="0">
                <a:solidFill>
                  <a:srgbClr val="FF0000"/>
                </a:solidFill>
              </a:rPr>
              <a:t>FULLY FUNCTIONAL</a:t>
            </a:r>
            <a:r>
              <a:rPr lang="en-US" sz="3200" dirty="0">
                <a:solidFill>
                  <a:srgbClr val="FF0000"/>
                </a:solidFill>
              </a:rPr>
              <a:t> DURING THE </a:t>
            </a:r>
            <a:r>
              <a:rPr lang="en-US" sz="3200" b="1" u="sng" dirty="0">
                <a:solidFill>
                  <a:srgbClr val="FF0000"/>
                </a:solidFill>
              </a:rPr>
              <a:t>FIRST</a:t>
            </a:r>
            <a:r>
              <a:rPr lang="en-US" sz="3200" dirty="0">
                <a:solidFill>
                  <a:srgbClr val="FF0000"/>
                </a:solidFill>
              </a:rPr>
              <a:t> GENERATIONAL CHANGE</a:t>
            </a:r>
            <a:br>
              <a:rPr lang="en-US" sz="3200" dirty="0"/>
            </a:br>
            <a:r>
              <a:rPr lang="en-US" sz="3200" dirty="0"/>
              <a:t>otherwise</a:t>
            </a:r>
            <a:br>
              <a:rPr lang="en-US" sz="3200" dirty="0"/>
            </a:br>
            <a:r>
              <a:rPr lang="en-US" sz="3200" dirty="0"/>
              <a:t>THERE WILL BE NO 2</a:t>
            </a:r>
            <a:r>
              <a:rPr lang="en-US" sz="3200" baseline="30000" dirty="0"/>
              <a:t>nd</a:t>
            </a:r>
            <a:r>
              <a:rPr lang="en-US" sz="3200" dirty="0"/>
              <a:t>, 3</a:t>
            </a:r>
            <a:r>
              <a:rPr lang="en-US" sz="3200" baseline="30000" dirty="0"/>
              <a:t>rd</a:t>
            </a:r>
            <a:r>
              <a:rPr lang="en-US" sz="3200" dirty="0"/>
              <a:t>, 4</a:t>
            </a:r>
            <a:r>
              <a:rPr lang="en-US" sz="3200" baseline="30000" dirty="0"/>
              <a:t>th</a:t>
            </a:r>
            <a:r>
              <a:rPr lang="en-US" sz="3200" dirty="0"/>
              <a:t> , … GENERATIONS</a:t>
            </a:r>
            <a:br>
              <a:rPr lang="en-US" sz="3200" dirty="0"/>
            </a:br>
            <a:br>
              <a:rPr lang="en-US" sz="3200" dirty="0"/>
            </a:br>
            <a:r>
              <a:rPr lang="en-US" sz="3200" dirty="0"/>
              <a:t>NO NEW SPECIES</a:t>
            </a:r>
            <a:br>
              <a:rPr lang="en-US" sz="3200" dirty="0"/>
            </a:br>
            <a:r>
              <a:rPr lang="en-US" sz="3200" dirty="0"/>
              <a:t>NO EVOLUTION</a:t>
            </a:r>
            <a:br>
              <a:rPr lang="en-US" sz="3200" dirty="0"/>
            </a:br>
            <a:r>
              <a:rPr lang="en-US" sz="3200" dirty="0"/>
              <a:t>THE END (No Beginning)</a:t>
            </a:r>
            <a:br>
              <a:rPr lang="en-US" sz="3200" dirty="0"/>
            </a:br>
            <a:r>
              <a:rPr lang="en-US" sz="3200" dirty="0"/>
              <a:t>A “Beautiful Hypothesis – Slayed”</a:t>
            </a:r>
            <a:br>
              <a:rPr lang="en-US" sz="3200" dirty="0"/>
            </a:br>
            <a:br>
              <a:rPr lang="en-US" sz="3200" dirty="0"/>
            </a:br>
            <a:r>
              <a:rPr lang="en-US" sz="3200" dirty="0"/>
              <a:t>Sexual Reproduction is a “One Generational Issue”</a:t>
            </a:r>
          </a:p>
        </p:txBody>
      </p:sp>
      <p:pic>
        <p:nvPicPr>
          <p:cNvPr id="4098" name="Picture 2" descr="End Street Sign">
            <a:extLst>
              <a:ext uri="{FF2B5EF4-FFF2-40B4-BE49-F238E27FC236}">
                <a16:creationId xmlns:a16="http://schemas.microsoft.com/office/drawing/2014/main" id="{61F191F4-CEDF-4A1E-A7B8-E56419E5E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396" y="4913244"/>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ircle and bar sign">
            <a:extLst>
              <a:ext uri="{FF2B5EF4-FFF2-40B4-BE49-F238E27FC236}">
                <a16:creationId xmlns:a16="http://schemas.microsoft.com/office/drawing/2014/main" id="{8501D804-4C4E-491B-9241-56961F5D9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955" y="4068416"/>
            <a:ext cx="459271" cy="459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ircle and bar sign">
            <a:extLst>
              <a:ext uri="{FF2B5EF4-FFF2-40B4-BE49-F238E27FC236}">
                <a16:creationId xmlns:a16="http://schemas.microsoft.com/office/drawing/2014/main" id="{BC53E8E4-801A-44DF-A72B-411B8C179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776" y="4068416"/>
            <a:ext cx="459271" cy="459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ircle and bar sign">
            <a:extLst>
              <a:ext uri="{FF2B5EF4-FFF2-40B4-BE49-F238E27FC236}">
                <a16:creationId xmlns:a16="http://schemas.microsoft.com/office/drawing/2014/main" id="{8A09D3DF-3FE9-4837-9CD8-610FA2817E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3955" y="4496626"/>
            <a:ext cx="459271" cy="459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ircle and bar sign">
            <a:extLst>
              <a:ext uri="{FF2B5EF4-FFF2-40B4-BE49-F238E27FC236}">
                <a16:creationId xmlns:a16="http://schemas.microsoft.com/office/drawing/2014/main" id="{F7E08B6D-899E-4AF9-B2E9-8A826E0901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776" y="4496626"/>
            <a:ext cx="459271" cy="4592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nd Street Sign">
            <a:extLst>
              <a:ext uri="{FF2B5EF4-FFF2-40B4-BE49-F238E27FC236}">
                <a16:creationId xmlns:a16="http://schemas.microsoft.com/office/drawing/2014/main" id="{C62D526A-6A99-42ED-8072-E935A525C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05" y="4913244"/>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377687"/>
            <a:ext cx="8892208" cy="6102626"/>
          </a:xfrm>
        </p:spPr>
        <p:style>
          <a:lnRef idx="2">
            <a:schemeClr val="accent2"/>
          </a:lnRef>
          <a:fillRef idx="1">
            <a:schemeClr val="lt1"/>
          </a:fillRef>
          <a:effectRef idx="0">
            <a:schemeClr val="accent2"/>
          </a:effectRef>
          <a:fontRef idx="minor">
            <a:schemeClr val="dk1"/>
          </a:fontRef>
        </p:style>
        <p:txBody>
          <a:bodyPr>
            <a:normAutofit/>
          </a:bodyPr>
          <a:lstStyle/>
          <a:p>
            <a:r>
              <a:rPr lang="en-US" sz="4800" b="1" dirty="0"/>
              <a:t>Definition of Generational</a:t>
            </a:r>
            <a:br>
              <a:rPr lang="en-US" sz="4800" b="1" dirty="0"/>
            </a:br>
            <a:br>
              <a:rPr lang="en-US" sz="4800" b="1" dirty="0"/>
            </a:br>
            <a:r>
              <a:rPr lang="en-US" sz="4800" b="1" dirty="0"/>
              <a:t>For this presentation it means the organisms “life span”.</a:t>
            </a:r>
            <a:br>
              <a:rPr lang="en-US" sz="4800" b="1" dirty="0"/>
            </a:br>
            <a:br>
              <a:rPr lang="en-US" sz="4800" b="1" dirty="0"/>
            </a:br>
            <a:r>
              <a:rPr lang="en-US" sz="2700" b="1" dirty="0"/>
              <a:t>Some reproduce only once, others reproduce multiple times and when reproductive maturity is reached varies widely. </a:t>
            </a:r>
          </a:p>
        </p:txBody>
      </p:sp>
    </p:spTree>
    <p:extLst>
      <p:ext uri="{BB962C8B-B14F-4D97-AF65-F5344CB8AC3E}">
        <p14:creationId xmlns:p14="http://schemas.microsoft.com/office/powerpoint/2010/main" val="200632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C43CA66-AB14-4766-94F0-BCDDD2A4F8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2149" y="4487233"/>
            <a:ext cx="1584809" cy="10771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3A40B234-DB92-4059-AFE4-B6D05E88AD1F}"/>
              </a:ext>
            </a:extLst>
          </p:cNvPr>
          <p:cNvSpPr txBox="1">
            <a:spLocks/>
          </p:cNvSpPr>
          <p:nvPr/>
        </p:nvSpPr>
        <p:spPr>
          <a:xfrm>
            <a:off x="6708703" y="4696162"/>
            <a:ext cx="1130950"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Midge</a:t>
            </a:r>
          </a:p>
          <a:p>
            <a:r>
              <a:rPr lang="en-US" sz="1800" b="1" dirty="0"/>
              <a:t>5 days</a:t>
            </a:r>
          </a:p>
        </p:txBody>
      </p:sp>
      <p:pic>
        <p:nvPicPr>
          <p:cNvPr id="1028" name="Picture 4">
            <a:extLst>
              <a:ext uri="{FF2B5EF4-FFF2-40B4-BE49-F238E27FC236}">
                <a16:creationId xmlns:a16="http://schemas.microsoft.com/office/drawing/2014/main" id="{21FA636F-60C6-493F-8C57-0D7C04EE42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2149" y="2919166"/>
            <a:ext cx="1592729" cy="8959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7725EB7F-C1FC-44D4-BC10-5D8FB0092C98}"/>
              </a:ext>
            </a:extLst>
          </p:cNvPr>
          <p:cNvSpPr txBox="1">
            <a:spLocks/>
          </p:cNvSpPr>
          <p:nvPr/>
        </p:nvSpPr>
        <p:spPr>
          <a:xfrm>
            <a:off x="6708701" y="3080068"/>
            <a:ext cx="1130950"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House Fly 4 weeks</a:t>
            </a:r>
          </a:p>
        </p:txBody>
      </p:sp>
      <p:pic>
        <p:nvPicPr>
          <p:cNvPr id="1030" name="Picture 6">
            <a:extLst>
              <a:ext uri="{FF2B5EF4-FFF2-40B4-BE49-F238E27FC236}">
                <a16:creationId xmlns:a16="http://schemas.microsoft.com/office/drawing/2014/main" id="{22E98C0C-2B4C-4384-B522-104484080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516" y="5808297"/>
            <a:ext cx="1202564" cy="8959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9E3DA0E9-BD0B-4FFE-A7DE-83F40390547C}"/>
              </a:ext>
            </a:extLst>
          </p:cNvPr>
          <p:cNvSpPr txBox="1">
            <a:spLocks/>
          </p:cNvSpPr>
          <p:nvPr/>
        </p:nvSpPr>
        <p:spPr>
          <a:xfrm>
            <a:off x="6708702" y="5994397"/>
            <a:ext cx="1130949"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Mayfly</a:t>
            </a:r>
          </a:p>
          <a:p>
            <a:r>
              <a:rPr lang="en-US" sz="1800" b="1" dirty="0"/>
              <a:t>5 minutes</a:t>
            </a:r>
          </a:p>
        </p:txBody>
      </p:sp>
      <p:pic>
        <p:nvPicPr>
          <p:cNvPr id="1032" name="Picture 8">
            <a:extLst>
              <a:ext uri="{FF2B5EF4-FFF2-40B4-BE49-F238E27FC236}">
                <a16:creationId xmlns:a16="http://schemas.microsoft.com/office/drawing/2014/main" id="{5E0C02B7-0BF5-41B2-925B-50DEDD496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152" y="1053031"/>
            <a:ext cx="1442936" cy="14429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FBBF1613-0874-4912-954E-626B613B1D37}"/>
              </a:ext>
            </a:extLst>
          </p:cNvPr>
          <p:cNvSpPr txBox="1">
            <a:spLocks/>
          </p:cNvSpPr>
          <p:nvPr/>
        </p:nvSpPr>
        <p:spPr>
          <a:xfrm>
            <a:off x="6708701" y="1498582"/>
            <a:ext cx="1130950" cy="52783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Dragon Fly 4 months</a:t>
            </a:r>
          </a:p>
        </p:txBody>
      </p:sp>
      <p:pic>
        <p:nvPicPr>
          <p:cNvPr id="1034" name="Picture 10" descr="Image result for koi">
            <a:extLst>
              <a:ext uri="{FF2B5EF4-FFF2-40B4-BE49-F238E27FC236}">
                <a16:creationId xmlns:a16="http://schemas.microsoft.com/office/drawing/2014/main" id="{04D01AD4-1D67-4CE4-80D2-877B6DFEB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461" y="1053031"/>
            <a:ext cx="1442936" cy="144293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a16="http://schemas.microsoft.com/office/drawing/2014/main" id="{8E350637-98BF-4287-9D2D-7F429DC06307}"/>
              </a:ext>
            </a:extLst>
          </p:cNvPr>
          <p:cNvSpPr txBox="1">
            <a:spLocks/>
          </p:cNvSpPr>
          <p:nvPr/>
        </p:nvSpPr>
        <p:spPr>
          <a:xfrm>
            <a:off x="3247288" y="1522584"/>
            <a:ext cx="1137283"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Koi fish 225 </a:t>
            </a:r>
            <a:r>
              <a:rPr lang="en-US" sz="1800" b="1" dirty="0" err="1"/>
              <a:t>Yrs</a:t>
            </a:r>
            <a:endParaRPr lang="en-US" sz="1800" b="1" dirty="0"/>
          </a:p>
        </p:txBody>
      </p:sp>
      <p:pic>
        <p:nvPicPr>
          <p:cNvPr id="1036" name="Picture 12" descr="Image result for Chimps">
            <a:extLst>
              <a:ext uri="{FF2B5EF4-FFF2-40B4-BE49-F238E27FC236}">
                <a16:creationId xmlns:a16="http://schemas.microsoft.com/office/drawing/2014/main" id="{4D35BB03-B09B-42B9-B68E-54D545CD96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347" y="4443894"/>
            <a:ext cx="1982675" cy="118960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a:extLst>
              <a:ext uri="{FF2B5EF4-FFF2-40B4-BE49-F238E27FC236}">
                <a16:creationId xmlns:a16="http://schemas.microsoft.com/office/drawing/2014/main" id="{43E6F44A-AAD8-44E1-AABF-E3F97828A6A1}"/>
              </a:ext>
            </a:extLst>
          </p:cNvPr>
          <p:cNvSpPr txBox="1">
            <a:spLocks/>
          </p:cNvSpPr>
          <p:nvPr/>
        </p:nvSpPr>
        <p:spPr>
          <a:xfrm>
            <a:off x="3316679" y="4674577"/>
            <a:ext cx="1067892"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Chimps 50 </a:t>
            </a:r>
            <a:r>
              <a:rPr lang="en-US" sz="1800" b="1" dirty="0" err="1"/>
              <a:t>Yrs</a:t>
            </a:r>
            <a:endParaRPr lang="en-US" sz="1800" b="1" dirty="0"/>
          </a:p>
        </p:txBody>
      </p:sp>
      <p:pic>
        <p:nvPicPr>
          <p:cNvPr id="1038" name="Picture 14">
            <a:extLst>
              <a:ext uri="{FF2B5EF4-FFF2-40B4-BE49-F238E27FC236}">
                <a16:creationId xmlns:a16="http://schemas.microsoft.com/office/drawing/2014/main" id="{063B31BE-C411-4A2C-BA9A-B748410460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461" y="2661360"/>
            <a:ext cx="1609046" cy="160904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a:extLst>
              <a:ext uri="{FF2B5EF4-FFF2-40B4-BE49-F238E27FC236}">
                <a16:creationId xmlns:a16="http://schemas.microsoft.com/office/drawing/2014/main" id="{90A74D6C-ADDA-496C-9520-59F1BB2359AF}"/>
              </a:ext>
            </a:extLst>
          </p:cNvPr>
          <p:cNvSpPr txBox="1">
            <a:spLocks/>
          </p:cNvSpPr>
          <p:nvPr/>
        </p:nvSpPr>
        <p:spPr>
          <a:xfrm>
            <a:off x="3247289" y="3094745"/>
            <a:ext cx="1137282"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Tortoise 150 </a:t>
            </a:r>
            <a:r>
              <a:rPr lang="en-US" sz="1800" b="1" dirty="0" err="1"/>
              <a:t>Yrs</a:t>
            </a:r>
            <a:endParaRPr lang="en-US" sz="1800" b="1" dirty="0"/>
          </a:p>
        </p:txBody>
      </p:sp>
      <p:pic>
        <p:nvPicPr>
          <p:cNvPr id="16" name="Picture 2">
            <a:extLst>
              <a:ext uri="{FF2B5EF4-FFF2-40B4-BE49-F238E27FC236}">
                <a16:creationId xmlns:a16="http://schemas.microsoft.com/office/drawing/2014/main" id="{B6EFE138-3A4A-49DB-A95C-B044C08903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0965" y="5814310"/>
            <a:ext cx="1202563" cy="889897"/>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4">
            <a:extLst>
              <a:ext uri="{FF2B5EF4-FFF2-40B4-BE49-F238E27FC236}">
                <a16:creationId xmlns:a16="http://schemas.microsoft.com/office/drawing/2014/main" id="{4E2ADF65-F953-4121-8479-7354810FAC8F}"/>
              </a:ext>
            </a:extLst>
          </p:cNvPr>
          <p:cNvSpPr txBox="1">
            <a:spLocks/>
          </p:cNvSpPr>
          <p:nvPr/>
        </p:nvSpPr>
        <p:spPr>
          <a:xfrm>
            <a:off x="3316679" y="5986747"/>
            <a:ext cx="1067892" cy="50382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Salmon 2-7 </a:t>
            </a:r>
            <a:r>
              <a:rPr lang="en-US" sz="1800" b="1" dirty="0" err="1"/>
              <a:t>Yrs</a:t>
            </a:r>
            <a:endParaRPr lang="en-US" sz="1800" b="1" dirty="0"/>
          </a:p>
        </p:txBody>
      </p:sp>
      <p:sp>
        <p:nvSpPr>
          <p:cNvPr id="18" name="Title 4">
            <a:extLst>
              <a:ext uri="{FF2B5EF4-FFF2-40B4-BE49-F238E27FC236}">
                <a16:creationId xmlns:a16="http://schemas.microsoft.com/office/drawing/2014/main" id="{AD6043C0-76CA-4C6C-8104-F8305C181F2F}"/>
              </a:ext>
            </a:extLst>
          </p:cNvPr>
          <p:cNvSpPr txBox="1">
            <a:spLocks/>
          </p:cNvSpPr>
          <p:nvPr/>
        </p:nvSpPr>
        <p:spPr>
          <a:xfrm>
            <a:off x="1285461" y="261616"/>
            <a:ext cx="6573078" cy="6929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dirty="0"/>
              <a:t>Animal Life Spans</a:t>
            </a:r>
          </a:p>
        </p:txBody>
      </p:sp>
    </p:spTree>
    <p:extLst>
      <p:ext uri="{BB962C8B-B14F-4D97-AF65-F5344CB8AC3E}">
        <p14:creationId xmlns:p14="http://schemas.microsoft.com/office/powerpoint/2010/main" val="21054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 result for time">
            <a:extLst>
              <a:ext uri="{FF2B5EF4-FFF2-40B4-BE49-F238E27FC236}">
                <a16:creationId xmlns:a16="http://schemas.microsoft.com/office/drawing/2014/main" id="{EF750CEC-A0B6-4E82-B6FD-788AF604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7" y="3639032"/>
            <a:ext cx="1289581" cy="12895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9FF1385-F943-46BF-8C53-909BCF1B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559" y="3624813"/>
            <a:ext cx="1693838" cy="1265769"/>
          </a:xfrm>
          <a:prstGeom prst="rect">
            <a:avLst/>
          </a:prstGeom>
        </p:spPr>
      </p:pic>
      <p:pic>
        <p:nvPicPr>
          <p:cNvPr id="16" name="Picture 15">
            <a:extLst>
              <a:ext uri="{FF2B5EF4-FFF2-40B4-BE49-F238E27FC236}">
                <a16:creationId xmlns:a16="http://schemas.microsoft.com/office/drawing/2014/main" id="{E341DD5D-A372-440F-9B11-EE246B3AD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0592" y="4096187"/>
            <a:ext cx="399081" cy="399081"/>
          </a:xfrm>
          <a:prstGeom prst="rect">
            <a:avLst/>
          </a:prstGeom>
        </p:spPr>
      </p:pic>
      <p:pic>
        <p:nvPicPr>
          <p:cNvPr id="18" name="Picture 8" descr="Image result for equal sign">
            <a:extLst>
              <a:ext uri="{FF2B5EF4-FFF2-40B4-BE49-F238E27FC236}">
                <a16:creationId xmlns:a16="http://schemas.microsoft.com/office/drawing/2014/main" id="{DD2CED1E-0059-4717-9417-6F0518538C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651553" y="3950704"/>
            <a:ext cx="651467" cy="64830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4">
            <a:extLst>
              <a:ext uri="{FF2B5EF4-FFF2-40B4-BE49-F238E27FC236}">
                <a16:creationId xmlns:a16="http://schemas.microsoft.com/office/drawing/2014/main" id="{10D9C574-56DE-462F-8B67-5F09A6AFE5A1}"/>
              </a:ext>
            </a:extLst>
          </p:cNvPr>
          <p:cNvSpPr txBox="1">
            <a:spLocks noChangeArrowheads="1"/>
          </p:cNvSpPr>
          <p:nvPr/>
        </p:nvSpPr>
        <p:spPr>
          <a:xfrm>
            <a:off x="72977" y="5094723"/>
            <a:ext cx="1318288"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sp>
        <p:nvSpPr>
          <p:cNvPr id="22" name="Rectangle 54">
            <a:extLst>
              <a:ext uri="{FF2B5EF4-FFF2-40B4-BE49-F238E27FC236}">
                <a16:creationId xmlns:a16="http://schemas.microsoft.com/office/drawing/2014/main" id="{B6871B8E-EF4F-42A9-884D-6B7949176991}"/>
              </a:ext>
            </a:extLst>
          </p:cNvPr>
          <p:cNvSpPr txBox="1">
            <a:spLocks noChangeArrowheads="1"/>
          </p:cNvSpPr>
          <p:nvPr/>
        </p:nvSpPr>
        <p:spPr>
          <a:xfrm>
            <a:off x="1784828" y="4896975"/>
            <a:ext cx="1900007" cy="941817"/>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Chance Mutational Gene Changes</a:t>
            </a:r>
          </a:p>
        </p:txBody>
      </p:sp>
      <p:sp>
        <p:nvSpPr>
          <p:cNvPr id="23" name="Rectangle 54">
            <a:extLst>
              <a:ext uri="{FF2B5EF4-FFF2-40B4-BE49-F238E27FC236}">
                <a16:creationId xmlns:a16="http://schemas.microsoft.com/office/drawing/2014/main" id="{4412546E-C980-452F-9915-172656839510}"/>
              </a:ext>
            </a:extLst>
          </p:cNvPr>
          <p:cNvSpPr txBox="1">
            <a:spLocks noChangeArrowheads="1"/>
          </p:cNvSpPr>
          <p:nvPr/>
        </p:nvSpPr>
        <p:spPr>
          <a:xfrm>
            <a:off x="8142312" y="3892826"/>
            <a:ext cx="1188203" cy="729374"/>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4800" b="1" dirty="0">
                <a:solidFill>
                  <a:srgbClr val="FF0000"/>
                </a:solidFill>
              </a:rPr>
              <a:t>No</a:t>
            </a:r>
          </a:p>
          <a:p>
            <a:pPr>
              <a:lnSpc>
                <a:spcPct val="80000"/>
              </a:lnSpc>
            </a:pPr>
            <a:r>
              <a:rPr lang="en-US" altLang="en-US" sz="4800" b="1" dirty="0">
                <a:solidFill>
                  <a:srgbClr val="FF0000"/>
                </a:solidFill>
              </a:rPr>
              <a:t>New Species</a:t>
            </a:r>
          </a:p>
        </p:txBody>
      </p:sp>
      <p:pic>
        <p:nvPicPr>
          <p:cNvPr id="24" name="Picture 23">
            <a:extLst>
              <a:ext uri="{FF2B5EF4-FFF2-40B4-BE49-F238E27FC236}">
                <a16:creationId xmlns:a16="http://schemas.microsoft.com/office/drawing/2014/main" id="{4F8252F0-6056-4585-A032-FF354269D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075" y="4070062"/>
            <a:ext cx="399081" cy="399081"/>
          </a:xfrm>
          <a:prstGeom prst="rect">
            <a:avLst/>
          </a:prstGeom>
        </p:spPr>
      </p:pic>
      <p:pic>
        <p:nvPicPr>
          <p:cNvPr id="4098" name="Picture 2" descr="Smallest V8 Engine">
            <a:extLst>
              <a:ext uri="{FF2B5EF4-FFF2-40B4-BE49-F238E27FC236}">
                <a16:creationId xmlns:a16="http://schemas.microsoft.com/office/drawing/2014/main" id="{CA974EC4-305C-4F3E-B060-10887AD7E0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706" y="3649513"/>
            <a:ext cx="1246084" cy="124608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54">
            <a:extLst>
              <a:ext uri="{FF2B5EF4-FFF2-40B4-BE49-F238E27FC236}">
                <a16:creationId xmlns:a16="http://schemas.microsoft.com/office/drawing/2014/main" id="{0B1E8EFF-FB18-406E-AAF4-7CE9823B39E8}"/>
              </a:ext>
            </a:extLst>
          </p:cNvPr>
          <p:cNvSpPr txBox="1">
            <a:spLocks noChangeArrowheads="1"/>
          </p:cNvSpPr>
          <p:nvPr/>
        </p:nvSpPr>
        <p:spPr>
          <a:xfrm>
            <a:off x="3760744" y="4988501"/>
            <a:ext cx="1900007" cy="114012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Sexual Reproductive Engine to Pass on Gene Changes</a:t>
            </a:r>
          </a:p>
        </p:txBody>
      </p:sp>
      <p:pic>
        <p:nvPicPr>
          <p:cNvPr id="4100" name="Picture 4" descr="See the source image">
            <a:extLst>
              <a:ext uri="{FF2B5EF4-FFF2-40B4-BE49-F238E27FC236}">
                <a16:creationId xmlns:a16="http://schemas.microsoft.com/office/drawing/2014/main" id="{2A42893A-9941-4CE0-909E-7C14C1247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099" y="2938482"/>
            <a:ext cx="173355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CA92E14-9422-4E58-8DE8-529B9389E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5468" y="4058153"/>
            <a:ext cx="399081" cy="399081"/>
          </a:xfrm>
          <a:prstGeom prst="rect">
            <a:avLst/>
          </a:prstGeom>
        </p:spPr>
      </p:pic>
      <p:sp>
        <p:nvSpPr>
          <p:cNvPr id="30" name="Rectangle 54">
            <a:extLst>
              <a:ext uri="{FF2B5EF4-FFF2-40B4-BE49-F238E27FC236}">
                <a16:creationId xmlns:a16="http://schemas.microsoft.com/office/drawing/2014/main" id="{4D7CA86C-E944-496B-826A-AB79991C4E35}"/>
              </a:ext>
            </a:extLst>
          </p:cNvPr>
          <p:cNvSpPr txBox="1">
            <a:spLocks noChangeArrowheads="1"/>
          </p:cNvSpPr>
          <p:nvPr/>
        </p:nvSpPr>
        <p:spPr>
          <a:xfrm>
            <a:off x="5547585" y="5576907"/>
            <a:ext cx="2375286" cy="132308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Natural Selection Process to Preserve Positive Gene Changes Generation to Generation</a:t>
            </a:r>
          </a:p>
        </p:txBody>
      </p:sp>
      <p:sp>
        <p:nvSpPr>
          <p:cNvPr id="31" name="Rectangle 54">
            <a:extLst>
              <a:ext uri="{FF2B5EF4-FFF2-40B4-BE49-F238E27FC236}">
                <a16:creationId xmlns:a16="http://schemas.microsoft.com/office/drawing/2014/main" id="{FF36C894-5D7B-473C-9E4C-0B29C266D53B}"/>
              </a:ext>
            </a:extLst>
          </p:cNvPr>
          <p:cNvSpPr txBox="1">
            <a:spLocks noChangeArrowheads="1"/>
          </p:cNvSpPr>
          <p:nvPr/>
        </p:nvSpPr>
        <p:spPr>
          <a:xfrm>
            <a:off x="298419" y="139389"/>
            <a:ext cx="8547161" cy="9607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u="sng" dirty="0"/>
              <a:t>EVOLUTION</a:t>
            </a:r>
            <a:r>
              <a:rPr lang="en-US" altLang="en-US" sz="3200" dirty="0"/>
              <a:t>: Microbes to Man, as a theory, like Darwin stated “absolutely breaks down”!</a:t>
            </a:r>
          </a:p>
        </p:txBody>
      </p:sp>
      <p:sp>
        <p:nvSpPr>
          <p:cNvPr id="2" name="Multiplication Sign 1">
            <a:extLst>
              <a:ext uri="{FF2B5EF4-FFF2-40B4-BE49-F238E27FC236}">
                <a16:creationId xmlns:a16="http://schemas.microsoft.com/office/drawing/2014/main" id="{3DE0B879-6BC7-4B9E-847B-5BF0EEAEAE8F}"/>
              </a:ext>
            </a:extLst>
          </p:cNvPr>
          <p:cNvSpPr/>
          <p:nvPr/>
        </p:nvSpPr>
        <p:spPr>
          <a:xfrm>
            <a:off x="3870921" y="3496203"/>
            <a:ext cx="1704352" cy="14913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Rectangle 54">
            <a:extLst>
              <a:ext uri="{FF2B5EF4-FFF2-40B4-BE49-F238E27FC236}">
                <a16:creationId xmlns:a16="http://schemas.microsoft.com/office/drawing/2014/main" id="{F9573ECB-3566-4B3B-A33A-980E0377C495}"/>
              </a:ext>
            </a:extLst>
          </p:cNvPr>
          <p:cNvSpPr txBox="1">
            <a:spLocks noChangeArrowheads="1"/>
          </p:cNvSpPr>
          <p:nvPr/>
        </p:nvSpPr>
        <p:spPr>
          <a:xfrm>
            <a:off x="298418" y="1148098"/>
            <a:ext cx="8547161" cy="175969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u="sng" dirty="0"/>
              <a:t>No matter how old the earth is</a:t>
            </a:r>
            <a:r>
              <a:rPr lang="en-US" altLang="en-US" sz="3200" dirty="0"/>
              <a:t>, a fully functional reproductive engine must be operating from the start during the first generation:</a:t>
            </a:r>
          </a:p>
          <a:p>
            <a:pPr>
              <a:lnSpc>
                <a:spcPct val="80000"/>
              </a:lnSpc>
            </a:pPr>
            <a:endParaRPr lang="en-US" altLang="en-US" sz="3200" dirty="0"/>
          </a:p>
          <a:p>
            <a:pPr>
              <a:lnSpc>
                <a:spcPct val="80000"/>
              </a:lnSpc>
            </a:pPr>
            <a:r>
              <a:rPr lang="en-US" altLang="en-US" sz="3200" dirty="0"/>
              <a:t>For the mayfly: evolution has 5 minutes to get it right</a:t>
            </a:r>
          </a:p>
          <a:p>
            <a:pPr>
              <a:lnSpc>
                <a:spcPct val="80000"/>
              </a:lnSpc>
            </a:pPr>
            <a:endParaRPr lang="en-US" altLang="en-US" sz="3200" dirty="0"/>
          </a:p>
          <a:p>
            <a:pPr>
              <a:lnSpc>
                <a:spcPct val="80000"/>
              </a:lnSpc>
            </a:pPr>
            <a:r>
              <a:rPr lang="en-US" altLang="en-US" sz="3200" dirty="0"/>
              <a:t>For the koi: evolution has 225 years to get it right</a:t>
            </a:r>
          </a:p>
          <a:p>
            <a:pPr>
              <a:lnSpc>
                <a:spcPct val="80000"/>
              </a:lnSpc>
            </a:pPr>
            <a:endParaRPr lang="en-US" altLang="en-US" sz="3200" dirty="0"/>
          </a:p>
          <a:p>
            <a:pPr>
              <a:lnSpc>
                <a:spcPct val="80000"/>
              </a:lnSpc>
            </a:pPr>
            <a:endParaRPr lang="en-US" altLang="en-US" sz="3200" dirty="0"/>
          </a:p>
          <a:p>
            <a:pPr>
              <a:lnSpc>
                <a:spcPct val="80000"/>
              </a:lnSpc>
            </a:pPr>
            <a:r>
              <a:rPr lang="en-US" altLang="en-US" sz="3200" dirty="0"/>
              <a:t>SEXUAL REPRODUCTION IS A ONE GENERATIONAL ISSUE </a:t>
            </a:r>
          </a:p>
        </p:txBody>
      </p:sp>
      <p:sp>
        <p:nvSpPr>
          <p:cNvPr id="33" name="Rectangle 54">
            <a:extLst>
              <a:ext uri="{FF2B5EF4-FFF2-40B4-BE49-F238E27FC236}">
                <a16:creationId xmlns:a16="http://schemas.microsoft.com/office/drawing/2014/main" id="{91F374ED-AF9B-4B94-A3E8-D5FF85DA19D0}"/>
              </a:ext>
            </a:extLst>
          </p:cNvPr>
          <p:cNvSpPr txBox="1">
            <a:spLocks noChangeArrowheads="1"/>
          </p:cNvSpPr>
          <p:nvPr/>
        </p:nvSpPr>
        <p:spPr>
          <a:xfrm>
            <a:off x="55579" y="6128626"/>
            <a:ext cx="5554621" cy="7293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b="1" dirty="0">
                <a:solidFill>
                  <a:srgbClr val="FF0000"/>
                </a:solidFill>
              </a:rPr>
              <a:t>Long Ages No Longer A FACTOR</a:t>
            </a:r>
          </a:p>
        </p:txBody>
      </p:sp>
      <p:sp>
        <p:nvSpPr>
          <p:cNvPr id="14" name="Arrow: Up 13">
            <a:extLst>
              <a:ext uri="{FF2B5EF4-FFF2-40B4-BE49-F238E27FC236}">
                <a16:creationId xmlns:a16="http://schemas.microsoft.com/office/drawing/2014/main" id="{2DA9664F-6536-4C7D-B851-79F0543993E2}"/>
              </a:ext>
            </a:extLst>
          </p:cNvPr>
          <p:cNvSpPr/>
          <p:nvPr/>
        </p:nvSpPr>
        <p:spPr>
          <a:xfrm>
            <a:off x="639356" y="5824097"/>
            <a:ext cx="185530" cy="435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4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6" grpId="0"/>
      <p:bldP spid="30" grpId="0"/>
      <p:bldP spid="2" grpId="0" animBg="1"/>
      <p:bldP spid="3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 result for time">
            <a:extLst>
              <a:ext uri="{FF2B5EF4-FFF2-40B4-BE49-F238E27FC236}">
                <a16:creationId xmlns:a16="http://schemas.microsoft.com/office/drawing/2014/main" id="{EF750CEC-A0B6-4E82-B6FD-788AF604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35" y="3692567"/>
            <a:ext cx="1289581" cy="12895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54">
            <a:extLst>
              <a:ext uri="{FF2B5EF4-FFF2-40B4-BE49-F238E27FC236}">
                <a16:creationId xmlns:a16="http://schemas.microsoft.com/office/drawing/2014/main" id="{10D9C574-56DE-462F-8B67-5F09A6AFE5A1}"/>
              </a:ext>
            </a:extLst>
          </p:cNvPr>
          <p:cNvSpPr txBox="1">
            <a:spLocks noChangeArrowheads="1"/>
          </p:cNvSpPr>
          <p:nvPr/>
        </p:nvSpPr>
        <p:spPr>
          <a:xfrm>
            <a:off x="3752728" y="4982148"/>
            <a:ext cx="1318288" cy="7293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sp>
        <p:nvSpPr>
          <p:cNvPr id="31" name="Rectangle 54">
            <a:extLst>
              <a:ext uri="{FF2B5EF4-FFF2-40B4-BE49-F238E27FC236}">
                <a16:creationId xmlns:a16="http://schemas.microsoft.com/office/drawing/2014/main" id="{FF36C894-5D7B-473C-9E4C-0B29C266D53B}"/>
              </a:ext>
            </a:extLst>
          </p:cNvPr>
          <p:cNvSpPr txBox="1">
            <a:spLocks noChangeArrowheads="1"/>
          </p:cNvSpPr>
          <p:nvPr/>
        </p:nvSpPr>
        <p:spPr>
          <a:xfrm>
            <a:off x="63282" y="119270"/>
            <a:ext cx="9032096" cy="3697356"/>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200" u="sng" dirty="0"/>
              <a:t>EVOLUTION Says</a:t>
            </a:r>
            <a:r>
              <a:rPr lang="en-US" altLang="en-US" sz="3200" dirty="0"/>
              <a:t>:</a:t>
            </a:r>
          </a:p>
          <a:p>
            <a:pPr>
              <a:lnSpc>
                <a:spcPct val="80000"/>
              </a:lnSpc>
            </a:pPr>
            <a:r>
              <a:rPr lang="en-US" altLang="en-US" sz="3200" dirty="0"/>
              <a:t> </a:t>
            </a:r>
          </a:p>
          <a:p>
            <a:pPr>
              <a:lnSpc>
                <a:spcPct val="80000"/>
              </a:lnSpc>
            </a:pPr>
            <a:r>
              <a:rPr lang="en-US" altLang="en-US" sz="3200" dirty="0"/>
              <a:t>If you have enough time, even the most “irreducibly complex” organism or process could possibly have “formed </a:t>
            </a:r>
            <a:r>
              <a:rPr lang="en-US" sz="3200" dirty="0"/>
              <a:t>by numerous, successive, slight modifications”.</a:t>
            </a:r>
          </a:p>
          <a:p>
            <a:pPr>
              <a:lnSpc>
                <a:spcPct val="80000"/>
              </a:lnSpc>
            </a:pPr>
            <a:endParaRPr lang="en-US" altLang="en-US" sz="3200" dirty="0"/>
          </a:p>
          <a:p>
            <a:pPr>
              <a:lnSpc>
                <a:spcPct val="80000"/>
              </a:lnSpc>
            </a:pPr>
            <a:endParaRPr lang="en-US" altLang="en-US" sz="3200" dirty="0"/>
          </a:p>
          <a:p>
            <a:pPr>
              <a:lnSpc>
                <a:spcPct val="80000"/>
              </a:lnSpc>
            </a:pPr>
            <a:r>
              <a:rPr lang="en-US" altLang="en-US" sz="3200" u="sng" dirty="0"/>
              <a:t>Sexual Reproduction Says</a:t>
            </a:r>
            <a:r>
              <a:rPr lang="en-US" altLang="en-US" sz="3200" dirty="0"/>
              <a:t>:</a:t>
            </a:r>
          </a:p>
          <a:p>
            <a:pPr>
              <a:lnSpc>
                <a:spcPct val="80000"/>
              </a:lnSpc>
            </a:pPr>
            <a:r>
              <a:rPr lang="en-US" altLang="en-US" sz="3200" dirty="0"/>
              <a:t> </a:t>
            </a:r>
          </a:p>
          <a:p>
            <a:pPr>
              <a:lnSpc>
                <a:spcPct val="80000"/>
              </a:lnSpc>
            </a:pPr>
            <a:r>
              <a:rPr lang="en-US" altLang="en-US" sz="3200" dirty="0"/>
              <a:t>“If you are a Mayfly, you have 5 minutes to get it right!” </a:t>
            </a:r>
          </a:p>
        </p:txBody>
      </p:sp>
      <p:sp>
        <p:nvSpPr>
          <p:cNvPr id="32" name="Rectangle 54">
            <a:extLst>
              <a:ext uri="{FF2B5EF4-FFF2-40B4-BE49-F238E27FC236}">
                <a16:creationId xmlns:a16="http://schemas.microsoft.com/office/drawing/2014/main" id="{F9573ECB-3566-4B3B-A33A-980E0377C495}"/>
              </a:ext>
            </a:extLst>
          </p:cNvPr>
          <p:cNvSpPr txBox="1">
            <a:spLocks noChangeArrowheads="1"/>
          </p:cNvSpPr>
          <p:nvPr/>
        </p:nvSpPr>
        <p:spPr>
          <a:xfrm>
            <a:off x="298418" y="1148098"/>
            <a:ext cx="8547161" cy="17596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endParaRPr lang="en-US" altLang="en-US" sz="3200" dirty="0"/>
          </a:p>
        </p:txBody>
      </p:sp>
      <p:sp>
        <p:nvSpPr>
          <p:cNvPr id="33" name="Rectangle 54">
            <a:extLst>
              <a:ext uri="{FF2B5EF4-FFF2-40B4-BE49-F238E27FC236}">
                <a16:creationId xmlns:a16="http://schemas.microsoft.com/office/drawing/2014/main" id="{91F374ED-AF9B-4B94-A3E8-D5FF85DA19D0}"/>
              </a:ext>
            </a:extLst>
          </p:cNvPr>
          <p:cNvSpPr txBox="1">
            <a:spLocks noChangeArrowheads="1"/>
          </p:cNvSpPr>
          <p:nvPr/>
        </p:nvSpPr>
        <p:spPr>
          <a:xfrm>
            <a:off x="1682894" y="6030456"/>
            <a:ext cx="5672192" cy="72937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b="1" dirty="0">
                <a:solidFill>
                  <a:srgbClr val="FF0000"/>
                </a:solidFill>
              </a:rPr>
              <a:t>“Long Ages” No Longer A FACTOR</a:t>
            </a:r>
          </a:p>
        </p:txBody>
      </p:sp>
      <p:sp>
        <p:nvSpPr>
          <p:cNvPr id="14" name="Arrow: Up 13">
            <a:extLst>
              <a:ext uri="{FF2B5EF4-FFF2-40B4-BE49-F238E27FC236}">
                <a16:creationId xmlns:a16="http://schemas.microsoft.com/office/drawing/2014/main" id="{2DA9664F-6536-4C7D-B851-79F0543993E2}"/>
              </a:ext>
            </a:extLst>
          </p:cNvPr>
          <p:cNvSpPr/>
          <p:nvPr/>
        </p:nvSpPr>
        <p:spPr>
          <a:xfrm>
            <a:off x="4333460" y="5595266"/>
            <a:ext cx="185530" cy="435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2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145774"/>
            <a:ext cx="8892208" cy="5357961"/>
          </a:xfrm>
        </p:spPr>
        <p:style>
          <a:lnRef idx="2">
            <a:schemeClr val="accent2"/>
          </a:lnRef>
          <a:fillRef idx="1">
            <a:schemeClr val="lt1"/>
          </a:fillRef>
          <a:effectRef idx="0">
            <a:schemeClr val="accent2"/>
          </a:effectRef>
          <a:fontRef idx="minor">
            <a:schemeClr val="dk1"/>
          </a:fontRef>
        </p:style>
        <p:txBody>
          <a:bodyPr>
            <a:normAutofit/>
          </a:bodyPr>
          <a:lstStyle/>
          <a:p>
            <a:r>
              <a:rPr lang="en-US" sz="3200" b="1" dirty="0"/>
              <a:t>Theme of the Presentation</a:t>
            </a:r>
            <a:br>
              <a:rPr lang="en-US" sz="3200" dirty="0"/>
            </a:br>
            <a:br>
              <a:rPr lang="en-US" sz="3200" dirty="0"/>
            </a:br>
            <a:r>
              <a:rPr lang="en-US" sz="3200" dirty="0"/>
              <a:t>The Take-Away</a:t>
            </a:r>
            <a:br>
              <a:rPr lang="en-US" sz="3200" dirty="0"/>
            </a:br>
            <a:br>
              <a:rPr lang="en-US" sz="3200" dirty="0"/>
            </a:br>
            <a:r>
              <a:rPr lang="en-US" sz="3200" dirty="0"/>
              <a:t>As Huxley said:</a:t>
            </a:r>
            <a:br>
              <a:rPr lang="en-US" sz="3200" dirty="0"/>
            </a:br>
            <a:br>
              <a:rPr lang="en-US" sz="3200" dirty="0"/>
            </a:br>
            <a:r>
              <a:rPr lang="en-US" sz="3200" dirty="0"/>
              <a:t>“… the slaying of a beautiful hypothesis (</a:t>
            </a:r>
            <a:r>
              <a:rPr lang="en-US" sz="3200" dirty="0">
                <a:solidFill>
                  <a:srgbClr val="FF0000"/>
                </a:solidFill>
              </a:rPr>
              <a:t>evolution</a:t>
            </a:r>
            <a:r>
              <a:rPr lang="en-US" sz="3200" dirty="0"/>
              <a:t>) by an ugly fact”</a:t>
            </a:r>
            <a:br>
              <a:rPr lang="en-US" sz="3200" dirty="0"/>
            </a:br>
            <a:br>
              <a:rPr lang="en-US" sz="3200" dirty="0"/>
            </a:br>
            <a:r>
              <a:rPr lang="en-US" sz="3200" dirty="0"/>
              <a:t>The ugly fact is:</a:t>
            </a:r>
            <a:endParaRPr lang="en-US" sz="4800" b="1" dirty="0"/>
          </a:p>
        </p:txBody>
      </p:sp>
      <p:pic>
        <p:nvPicPr>
          <p:cNvPr id="2052" name="Picture 4" descr="See the source image">
            <a:extLst>
              <a:ext uri="{FF2B5EF4-FFF2-40B4-BE49-F238E27FC236}">
                <a16:creationId xmlns:a16="http://schemas.microsoft.com/office/drawing/2014/main" id="{28879330-7433-48FD-8348-FF6FB9620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181" y="3765940"/>
            <a:ext cx="1237265" cy="16496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8070E46A-5874-46C4-AF50-47B4CA2AEE08}"/>
              </a:ext>
            </a:extLst>
          </p:cNvPr>
          <p:cNvSpPr txBox="1">
            <a:spLocks/>
          </p:cNvSpPr>
          <p:nvPr/>
        </p:nvSpPr>
        <p:spPr>
          <a:xfrm>
            <a:off x="125896" y="5697304"/>
            <a:ext cx="8892208" cy="101492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b="1" dirty="0"/>
              <a:t>Sexual Reproduction</a:t>
            </a:r>
          </a:p>
          <a:p>
            <a:r>
              <a:rPr lang="en-US" sz="4800" b="1" dirty="0"/>
              <a:t>The “One Generational Issue”</a:t>
            </a:r>
          </a:p>
        </p:txBody>
      </p:sp>
    </p:spTree>
    <p:extLst>
      <p:ext uri="{BB962C8B-B14F-4D97-AF65-F5344CB8AC3E}">
        <p14:creationId xmlns:p14="http://schemas.microsoft.com/office/powerpoint/2010/main" val="5948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9B91EF4-0E58-402E-B706-1AB361340FB8}"/>
              </a:ext>
            </a:extLst>
          </p:cNvPr>
          <p:cNvSpPr txBox="1">
            <a:spLocks/>
          </p:cNvSpPr>
          <p:nvPr/>
        </p:nvSpPr>
        <p:spPr>
          <a:xfrm>
            <a:off x="1192696" y="1523877"/>
            <a:ext cx="6758608" cy="38102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Types of Reproduction: </a:t>
            </a:r>
            <a:r>
              <a:rPr lang="en-US" sz="6000" u="sng" dirty="0"/>
              <a:t>Asexual</a:t>
            </a:r>
            <a:r>
              <a:rPr lang="en-US" sz="6000" dirty="0"/>
              <a:t> and </a:t>
            </a:r>
            <a:r>
              <a:rPr lang="en-US" sz="6000" u="sng" dirty="0"/>
              <a:t>Sexual</a:t>
            </a:r>
          </a:p>
        </p:txBody>
      </p:sp>
    </p:spTree>
    <p:extLst>
      <p:ext uri="{BB962C8B-B14F-4D97-AF65-F5344CB8AC3E}">
        <p14:creationId xmlns:p14="http://schemas.microsoft.com/office/powerpoint/2010/main" val="103374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153383"/>
            <a:ext cx="8892208" cy="670461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u="sng" dirty="0"/>
              <a:t>ASEXUAL</a:t>
            </a:r>
            <a:r>
              <a:rPr lang="en-US" sz="3200" dirty="0"/>
              <a:t> reproduction is typical with single cell life forms.</a:t>
            </a:r>
            <a:br>
              <a:rPr lang="en-US" sz="3200" dirty="0"/>
            </a:br>
            <a:br>
              <a:rPr lang="en-US" sz="3200" dirty="0"/>
            </a:br>
            <a:br>
              <a:rPr lang="en-US" sz="3200" dirty="0"/>
            </a:br>
            <a:br>
              <a:rPr lang="en-US" sz="3200" dirty="0"/>
            </a:br>
            <a:r>
              <a:rPr lang="en-US" sz="3200" u="sng" dirty="0"/>
              <a:t>SEXUAL</a:t>
            </a:r>
            <a:r>
              <a:rPr lang="en-US" sz="3200" dirty="0"/>
              <a:t> reproduction is typical with the vast majority of multicellular animal species and significant types of plant species (like flowering seed producers).</a:t>
            </a:r>
            <a:br>
              <a:rPr lang="en-US" sz="3200" dirty="0"/>
            </a:br>
            <a:br>
              <a:rPr lang="en-US" sz="3200" dirty="0"/>
            </a:br>
            <a:br>
              <a:rPr lang="en-US" sz="3200" dirty="0"/>
            </a:br>
            <a:br>
              <a:rPr lang="en-US" sz="3200" dirty="0"/>
            </a:br>
            <a:r>
              <a:rPr lang="en-US" sz="2400" dirty="0"/>
              <a:t>There are a number of other reproductive processes, especially in the plant world.</a:t>
            </a:r>
            <a:br>
              <a:rPr lang="en-US" sz="2400" dirty="0"/>
            </a:br>
            <a:br>
              <a:rPr lang="en-US" sz="2400" dirty="0"/>
            </a:br>
            <a:r>
              <a:rPr lang="en-US" sz="2400" dirty="0"/>
              <a:t>There are a number of “para-sexual” gene exchange and few “unique” mechanisms with some species. </a:t>
            </a:r>
            <a:br>
              <a:rPr lang="en-US" sz="2400" dirty="0"/>
            </a:br>
            <a:endParaRPr lang="en-US" sz="2400" dirty="0"/>
          </a:p>
        </p:txBody>
      </p:sp>
      <p:pic>
        <p:nvPicPr>
          <p:cNvPr id="4098" name="Picture 2" descr="Image result for Human Bacteria microsopic pictures">
            <a:extLst>
              <a:ext uri="{FF2B5EF4-FFF2-40B4-BE49-F238E27FC236}">
                <a16:creationId xmlns:a16="http://schemas.microsoft.com/office/drawing/2014/main" id="{DC91E745-C1C1-43C6-9C82-DED3ACC87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684" y="790923"/>
            <a:ext cx="1363214" cy="10663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meba microsopic pictures">
            <a:extLst>
              <a:ext uri="{FF2B5EF4-FFF2-40B4-BE49-F238E27FC236}">
                <a16:creationId xmlns:a16="http://schemas.microsoft.com/office/drawing/2014/main" id="{C4426A04-EB27-4F5C-9871-E66BA1C68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952" y="803953"/>
            <a:ext cx="1577361" cy="10663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lge cell pictures">
            <a:extLst>
              <a:ext uri="{FF2B5EF4-FFF2-40B4-BE49-F238E27FC236}">
                <a16:creationId xmlns:a16="http://schemas.microsoft.com/office/drawing/2014/main" id="{E1BF1A71-0734-49AD-AD41-85DB5CB11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328" y="790923"/>
            <a:ext cx="1577362" cy="10924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streph bacteria pictures">
            <a:extLst>
              <a:ext uri="{FF2B5EF4-FFF2-40B4-BE49-F238E27FC236}">
                <a16:creationId xmlns:a16="http://schemas.microsoft.com/office/drawing/2014/main" id="{FBB61F20-ACFF-4D1E-A8CF-D753FD424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42" y="803954"/>
            <a:ext cx="1558107" cy="106638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marigold pictures">
            <a:extLst>
              <a:ext uri="{FF2B5EF4-FFF2-40B4-BE49-F238E27FC236}">
                <a16:creationId xmlns:a16="http://schemas.microsoft.com/office/drawing/2014/main" id="{A67AEA6E-58D5-4DE0-840C-CB71D6114A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48" y="3428999"/>
            <a:ext cx="1577362" cy="103622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guppy pictures">
            <a:extLst>
              <a:ext uri="{FF2B5EF4-FFF2-40B4-BE49-F238E27FC236}">
                <a16:creationId xmlns:a16="http://schemas.microsoft.com/office/drawing/2014/main" id="{A82E4CE4-77FD-49E4-AD9F-FB8057B46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709" y="3429000"/>
            <a:ext cx="1381630" cy="10362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Female Chimpanzee. Size: 103 x 104. Source: phys.org">
            <a:extLst>
              <a:ext uri="{FF2B5EF4-FFF2-40B4-BE49-F238E27FC236}">
                <a16:creationId xmlns:a16="http://schemas.microsoft.com/office/drawing/2014/main" id="{FB17DC21-1327-4892-8022-BC3DB2A193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3383" y="3428999"/>
            <a:ext cx="1031217" cy="1041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E9A7DA1D-C8DA-4A3A-A33E-FDAB35EE93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9083" y="3428999"/>
            <a:ext cx="1381630" cy="102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4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Pegasus Flying Horse">
            <a:extLst>
              <a:ext uri="{FF2B5EF4-FFF2-40B4-BE49-F238E27FC236}">
                <a16:creationId xmlns:a16="http://schemas.microsoft.com/office/drawing/2014/main" id="{0193D121-7E9E-4FAA-B463-18C8C0DB8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495" y="1254579"/>
            <a:ext cx="5639156" cy="434884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516392" y="2109938"/>
            <a:ext cx="2306322" cy="2638121"/>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000" dirty="0"/>
              <a:t>Do Horses Fly?</a:t>
            </a:r>
          </a:p>
        </p:txBody>
      </p:sp>
    </p:spTree>
    <p:extLst>
      <p:ext uri="{BB962C8B-B14F-4D97-AF65-F5344CB8AC3E}">
        <p14:creationId xmlns:p14="http://schemas.microsoft.com/office/powerpoint/2010/main" val="228566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145774"/>
            <a:ext cx="8892208" cy="653000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t>What is </a:t>
            </a:r>
            <a:r>
              <a:rPr lang="en-US" sz="3200" u="sng" dirty="0"/>
              <a:t>Asexual</a:t>
            </a:r>
            <a:r>
              <a:rPr lang="en-US" sz="3200" dirty="0"/>
              <a:t> Reproduction?</a:t>
            </a:r>
            <a:br>
              <a:rPr lang="en-US" sz="3200" dirty="0"/>
            </a:br>
            <a:br>
              <a:rPr lang="en-US" sz="3200" dirty="0"/>
            </a:br>
            <a:r>
              <a:rPr lang="en-US" sz="3200" dirty="0"/>
              <a:t>Duplicating the genetic material (chromosomes) of a parent cell of a particular plant or animal and then the cell divides into two identical new fully functional daughter cells identical to the parent (cloning) via a process called </a:t>
            </a:r>
            <a:r>
              <a:rPr lang="en-US" sz="3200" u="sng" dirty="0"/>
              <a:t>Mitosis</a:t>
            </a:r>
            <a:r>
              <a:rPr lang="en-US" sz="3200" dirty="0"/>
              <a:t>.</a:t>
            </a:r>
            <a:br>
              <a:rPr lang="en-US" sz="3200" dirty="0"/>
            </a:br>
            <a:br>
              <a:rPr lang="en-US" sz="3200" dirty="0"/>
            </a:br>
            <a:r>
              <a:rPr lang="en-US" sz="3200" dirty="0"/>
              <a:t>Note: Growing new cells or replacing old cells except for sex cells is done by </a:t>
            </a:r>
            <a:r>
              <a:rPr lang="en-US" sz="3200" u="sng" dirty="0"/>
              <a:t>Mitosis</a:t>
            </a:r>
            <a:r>
              <a:rPr lang="en-US" sz="3200" dirty="0"/>
              <a:t>.</a:t>
            </a:r>
            <a:br>
              <a:rPr lang="en-US" sz="3200" dirty="0"/>
            </a:br>
            <a:br>
              <a:rPr lang="en-US" sz="3200" dirty="0"/>
            </a:br>
            <a:br>
              <a:rPr lang="en-US" sz="3200" dirty="0"/>
            </a:br>
            <a:r>
              <a:rPr lang="en-US" sz="3200" u="sng" dirty="0"/>
              <a:t>Example</a:t>
            </a:r>
            <a:r>
              <a:rPr lang="en-US" sz="3200" dirty="0"/>
              <a:t>: New skin cells</a:t>
            </a:r>
            <a:br>
              <a:rPr lang="en-US" sz="3200" dirty="0"/>
            </a:br>
            <a:endParaRPr lang="en-US" sz="3200" dirty="0"/>
          </a:p>
        </p:txBody>
      </p:sp>
      <p:pic>
        <p:nvPicPr>
          <p:cNvPr id="2050" name="Picture 2" descr="Image result for human skin cell micrographs">
            <a:extLst>
              <a:ext uri="{FF2B5EF4-FFF2-40B4-BE49-F238E27FC236}">
                <a16:creationId xmlns:a16="http://schemas.microsoft.com/office/drawing/2014/main" id="{B49E283D-E50B-45E3-B96D-B6D2A1E66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538" y="5194387"/>
            <a:ext cx="1880174" cy="129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3BF27B92-4EFB-41F9-9376-841E7D7CE6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88" y="5148960"/>
            <a:ext cx="1846031" cy="138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88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 y="145774"/>
            <a:ext cx="9109330" cy="653000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t>What is </a:t>
            </a:r>
            <a:r>
              <a:rPr lang="en-US" sz="3200" u="sng" dirty="0"/>
              <a:t>Sexual</a:t>
            </a:r>
            <a:r>
              <a:rPr lang="en-US" sz="3200" dirty="0"/>
              <a:t> Reproduction?</a:t>
            </a:r>
            <a:br>
              <a:rPr lang="en-US" sz="3200" dirty="0"/>
            </a:br>
            <a:br>
              <a:rPr lang="en-US" sz="3200" dirty="0"/>
            </a:br>
            <a:r>
              <a:rPr lang="en-US" sz="2700" dirty="0"/>
              <a:t>Genetic material (chromosomes) from male and female reproductive cells of a parent organism are reduced by ½ via a process called </a:t>
            </a:r>
            <a:r>
              <a:rPr lang="en-US" sz="2700" u="sng" dirty="0"/>
              <a:t>Meiosis</a:t>
            </a:r>
            <a:r>
              <a:rPr lang="en-US" sz="2700" dirty="0"/>
              <a:t>.</a:t>
            </a:r>
            <a:br>
              <a:rPr lang="en-US" sz="2700" dirty="0"/>
            </a:br>
            <a:br>
              <a:rPr lang="en-US" sz="2700" dirty="0"/>
            </a:br>
            <a:r>
              <a:rPr lang="en-US" sz="2700" dirty="0"/>
              <a:t>During fertilization, male and female reproductive cells each containing ½ the original number of chromosomes co-mingle to form a new immature daughter cell containing  genetic traits of both parent cells.</a:t>
            </a:r>
            <a:br>
              <a:rPr lang="en-US" sz="2700" dirty="0"/>
            </a:br>
            <a:br>
              <a:rPr lang="en-US" sz="2700" dirty="0"/>
            </a:br>
            <a:r>
              <a:rPr lang="en-US" sz="2700" dirty="0"/>
              <a:t>After gestation period, the immature daughter cell matures to a new fully functional organism exhibiting a combination of genetic traits of both original parents for that particular organism with a specific male or female distinction .</a:t>
            </a:r>
            <a:br>
              <a:rPr lang="en-US" sz="2700" u="sng" dirty="0"/>
            </a:br>
            <a:endParaRPr lang="en-US" sz="2700" dirty="0"/>
          </a:p>
        </p:txBody>
      </p:sp>
    </p:spTree>
    <p:extLst>
      <p:ext uri="{BB962C8B-B14F-4D97-AF65-F5344CB8AC3E}">
        <p14:creationId xmlns:p14="http://schemas.microsoft.com/office/powerpoint/2010/main" val="430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145774"/>
            <a:ext cx="8892208" cy="3922641"/>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Example of Human Sexual Reproduction</a:t>
            </a:r>
            <a:br>
              <a:rPr lang="en-US" sz="3200" dirty="0"/>
            </a:br>
            <a:br>
              <a:rPr lang="en-US" sz="3200" dirty="0"/>
            </a:br>
            <a:r>
              <a:rPr lang="en-US" sz="3200" dirty="0"/>
              <a:t>Human cell = 46 chromosomes</a:t>
            </a:r>
            <a:br>
              <a:rPr lang="en-US" sz="3200" dirty="0"/>
            </a:br>
            <a:r>
              <a:rPr lang="en-US" sz="3200" dirty="0"/>
              <a:t>Male Sperm cell = 23 chromosomes</a:t>
            </a:r>
            <a:br>
              <a:rPr lang="en-US" sz="3200" dirty="0"/>
            </a:br>
            <a:r>
              <a:rPr lang="en-US" sz="3200" dirty="0"/>
              <a:t>Female Egg cell = 23 chromosomes</a:t>
            </a:r>
            <a:br>
              <a:rPr lang="en-US" sz="3200" dirty="0"/>
            </a:br>
            <a:r>
              <a:rPr lang="en-US" sz="3200" dirty="0"/>
              <a:t>Embryo = 46 chromosomes</a:t>
            </a:r>
          </a:p>
        </p:txBody>
      </p:sp>
      <p:sp>
        <p:nvSpPr>
          <p:cNvPr id="16" name="Right Bracket 15">
            <a:extLst>
              <a:ext uri="{FF2B5EF4-FFF2-40B4-BE49-F238E27FC236}">
                <a16:creationId xmlns:a16="http://schemas.microsoft.com/office/drawing/2014/main" id="{0F2B246E-D948-427B-AE49-ECBCEDB5E8C8}"/>
              </a:ext>
            </a:extLst>
          </p:cNvPr>
          <p:cNvSpPr/>
          <p:nvPr/>
        </p:nvSpPr>
        <p:spPr>
          <a:xfrm>
            <a:off x="7540488" y="2379683"/>
            <a:ext cx="152398" cy="527687"/>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7DFF4C0-A2FC-4427-BC43-34C6D83F7481}"/>
              </a:ext>
            </a:extLst>
          </p:cNvPr>
          <p:cNvCxnSpPr>
            <a:cxnSpLocks/>
          </p:cNvCxnSpPr>
          <p:nvPr/>
        </p:nvCxnSpPr>
        <p:spPr>
          <a:xfrm>
            <a:off x="7328452" y="1876102"/>
            <a:ext cx="108667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5A30F7-B3FB-4271-81AF-3D886FAC0F9B}"/>
              </a:ext>
            </a:extLst>
          </p:cNvPr>
          <p:cNvCxnSpPr>
            <a:cxnSpLocks/>
          </p:cNvCxnSpPr>
          <p:nvPr/>
        </p:nvCxnSpPr>
        <p:spPr>
          <a:xfrm rot="16200000">
            <a:off x="8044070" y="2247162"/>
            <a:ext cx="7421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EC31FAE-4A0C-4B09-B01A-EE9A6F224F2D}"/>
              </a:ext>
            </a:extLst>
          </p:cNvPr>
          <p:cNvCxnSpPr/>
          <p:nvPr/>
        </p:nvCxnSpPr>
        <p:spPr>
          <a:xfrm flipH="1">
            <a:off x="7673008" y="2618223"/>
            <a:ext cx="74212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Right Bracket 34">
            <a:extLst>
              <a:ext uri="{FF2B5EF4-FFF2-40B4-BE49-F238E27FC236}">
                <a16:creationId xmlns:a16="http://schemas.microsoft.com/office/drawing/2014/main" id="{821C9B33-CA1F-4EB2-B490-6DE0B7B7172B}"/>
              </a:ext>
            </a:extLst>
          </p:cNvPr>
          <p:cNvSpPr/>
          <p:nvPr/>
        </p:nvSpPr>
        <p:spPr>
          <a:xfrm flipH="1">
            <a:off x="1550513" y="2173357"/>
            <a:ext cx="112635" cy="835805"/>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D9BCFFC6-C280-458D-979A-9EE3A59522DB}"/>
              </a:ext>
            </a:extLst>
          </p:cNvPr>
          <p:cNvCxnSpPr>
            <a:cxnSpLocks/>
          </p:cNvCxnSpPr>
          <p:nvPr/>
        </p:nvCxnSpPr>
        <p:spPr>
          <a:xfrm>
            <a:off x="901145" y="2618223"/>
            <a:ext cx="65598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401760-AFCB-4626-8EED-658ABC01431D}"/>
              </a:ext>
            </a:extLst>
          </p:cNvPr>
          <p:cNvCxnSpPr>
            <a:cxnSpLocks/>
          </p:cNvCxnSpPr>
          <p:nvPr/>
        </p:nvCxnSpPr>
        <p:spPr>
          <a:xfrm rot="16200000">
            <a:off x="530084" y="2989283"/>
            <a:ext cx="7421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A82AEA4-2172-40E8-8230-CB61F863D037}"/>
              </a:ext>
            </a:extLst>
          </p:cNvPr>
          <p:cNvCxnSpPr>
            <a:cxnSpLocks/>
          </p:cNvCxnSpPr>
          <p:nvPr/>
        </p:nvCxnSpPr>
        <p:spPr>
          <a:xfrm>
            <a:off x="901144" y="3347092"/>
            <a:ext cx="13119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4" name="Title 4">
            <a:extLst>
              <a:ext uri="{FF2B5EF4-FFF2-40B4-BE49-F238E27FC236}">
                <a16:creationId xmlns:a16="http://schemas.microsoft.com/office/drawing/2014/main" id="{8D4D6090-8DD1-42F8-BE45-B55DE4885E0C}"/>
              </a:ext>
            </a:extLst>
          </p:cNvPr>
          <p:cNvSpPr txBox="1">
            <a:spLocks/>
          </p:cNvSpPr>
          <p:nvPr/>
        </p:nvSpPr>
        <p:spPr>
          <a:xfrm>
            <a:off x="192155" y="2721843"/>
            <a:ext cx="1311965"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Fertilization</a:t>
            </a:r>
          </a:p>
        </p:txBody>
      </p:sp>
      <p:sp>
        <p:nvSpPr>
          <p:cNvPr id="45" name="Title 4">
            <a:extLst>
              <a:ext uri="{FF2B5EF4-FFF2-40B4-BE49-F238E27FC236}">
                <a16:creationId xmlns:a16="http://schemas.microsoft.com/office/drawing/2014/main" id="{50CE68C5-1EDE-497B-BB95-422F072D1D9A}"/>
              </a:ext>
            </a:extLst>
          </p:cNvPr>
          <p:cNvSpPr txBox="1">
            <a:spLocks/>
          </p:cNvSpPr>
          <p:nvPr/>
        </p:nvSpPr>
        <p:spPr>
          <a:xfrm>
            <a:off x="7759037" y="1994806"/>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Meiosis</a:t>
            </a:r>
          </a:p>
        </p:txBody>
      </p:sp>
      <p:pic>
        <p:nvPicPr>
          <p:cNvPr id="3074" name="Picture 2" descr="Image result for Mom and Dad with new baby">
            <a:extLst>
              <a:ext uri="{FF2B5EF4-FFF2-40B4-BE49-F238E27FC236}">
                <a16:creationId xmlns:a16="http://schemas.microsoft.com/office/drawing/2014/main" id="{D08A877F-D2A3-490F-91D0-E929BAD8C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213" y="4152518"/>
            <a:ext cx="3709573" cy="263922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F6239E15-217B-491B-9A17-39DECF4D3925}"/>
              </a:ext>
            </a:extLst>
          </p:cNvPr>
          <p:cNvSpPr txBox="1">
            <a:spLocks/>
          </p:cNvSpPr>
          <p:nvPr/>
        </p:nvSpPr>
        <p:spPr>
          <a:xfrm>
            <a:off x="7759037" y="3095756"/>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Gestation</a:t>
            </a:r>
          </a:p>
          <a:p>
            <a:r>
              <a:rPr lang="en-US" sz="1800" b="1" dirty="0"/>
              <a:t>And Birth</a:t>
            </a:r>
          </a:p>
        </p:txBody>
      </p:sp>
      <p:cxnSp>
        <p:nvCxnSpPr>
          <p:cNvPr id="15" name="Straight Arrow Connector 14">
            <a:extLst>
              <a:ext uri="{FF2B5EF4-FFF2-40B4-BE49-F238E27FC236}">
                <a16:creationId xmlns:a16="http://schemas.microsoft.com/office/drawing/2014/main" id="{D8D2959D-E88C-4559-A4B8-7BEDA2C58B07}"/>
              </a:ext>
            </a:extLst>
          </p:cNvPr>
          <p:cNvCxnSpPr>
            <a:cxnSpLocks/>
            <a:endCxn id="14" idx="1"/>
          </p:cNvCxnSpPr>
          <p:nvPr/>
        </p:nvCxnSpPr>
        <p:spPr>
          <a:xfrm flipV="1">
            <a:off x="6930886" y="3343319"/>
            <a:ext cx="828151" cy="170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2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animBg="1"/>
      <p:bldP spid="44" grpId="0" animBg="1"/>
      <p:bldP spid="45"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251792" y="560394"/>
            <a:ext cx="8892208" cy="581868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t>Origin of Sexual Reproduction?</a:t>
            </a:r>
            <a:br>
              <a:rPr lang="en-US" sz="3200" dirty="0"/>
            </a:br>
            <a:br>
              <a:rPr lang="en-US" sz="3200" dirty="0"/>
            </a:br>
            <a:r>
              <a:rPr lang="en-US" sz="3200" dirty="0"/>
              <a:t>Generally, evolution teaches that life first reproduced asexually and then sexual reproduction process evolved from the asexual reproduction.</a:t>
            </a:r>
            <a:br>
              <a:rPr lang="en-US" sz="3200" dirty="0"/>
            </a:br>
            <a:br>
              <a:rPr lang="en-US" sz="3200" dirty="0"/>
            </a:br>
            <a:br>
              <a:rPr lang="en-US" sz="3200" dirty="0"/>
            </a:br>
            <a:br>
              <a:rPr lang="en-US" sz="3200" dirty="0"/>
            </a:br>
            <a:r>
              <a:rPr lang="en-US" sz="3200" dirty="0"/>
              <a:t>In this presentation, we will assume asexual reproduction evolved (similar major “ugly fact” issues) but we shall focus on origins of sexual reproduction.  </a:t>
            </a:r>
          </a:p>
        </p:txBody>
      </p:sp>
      <p:sp>
        <p:nvSpPr>
          <p:cNvPr id="3" name="Title 4">
            <a:extLst>
              <a:ext uri="{FF2B5EF4-FFF2-40B4-BE49-F238E27FC236}">
                <a16:creationId xmlns:a16="http://schemas.microsoft.com/office/drawing/2014/main" id="{FD192986-43EF-4E1C-8FFB-3BD9C7922AD5}"/>
              </a:ext>
            </a:extLst>
          </p:cNvPr>
          <p:cNvSpPr txBox="1">
            <a:spLocks/>
          </p:cNvSpPr>
          <p:nvPr/>
        </p:nvSpPr>
        <p:spPr>
          <a:xfrm>
            <a:off x="2762857" y="3429000"/>
            <a:ext cx="3870077" cy="106778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Mitosis   Meiosis</a:t>
            </a:r>
          </a:p>
          <a:p>
            <a:r>
              <a:rPr lang="en-US" sz="3200" dirty="0"/>
              <a:t>(Asexual)                       (Sexual)</a:t>
            </a:r>
            <a:endParaRPr lang="en-US" sz="5100" dirty="0"/>
          </a:p>
        </p:txBody>
      </p:sp>
      <p:sp>
        <p:nvSpPr>
          <p:cNvPr id="2" name="Arrow: Right 1">
            <a:extLst>
              <a:ext uri="{FF2B5EF4-FFF2-40B4-BE49-F238E27FC236}">
                <a16:creationId xmlns:a16="http://schemas.microsoft.com/office/drawing/2014/main" id="{69F2C664-0FAB-4E9A-9958-86DD7EEDD63B}"/>
              </a:ext>
            </a:extLst>
          </p:cNvPr>
          <p:cNvSpPr/>
          <p:nvPr/>
        </p:nvSpPr>
        <p:spPr>
          <a:xfrm>
            <a:off x="4572000" y="3670601"/>
            <a:ext cx="190680" cy="2513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06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70557"/>
            <a:ext cx="8892208" cy="6704617"/>
          </a:xfrm>
        </p:spPr>
        <p:style>
          <a:lnRef idx="2">
            <a:schemeClr val="accent2"/>
          </a:lnRef>
          <a:fillRef idx="1">
            <a:schemeClr val="lt1"/>
          </a:fillRef>
          <a:effectRef idx="0">
            <a:schemeClr val="accent2"/>
          </a:effectRef>
          <a:fontRef idx="minor">
            <a:schemeClr val="dk1"/>
          </a:fontRef>
        </p:style>
        <p:txBody>
          <a:bodyPr>
            <a:normAutofit/>
          </a:bodyPr>
          <a:lstStyle/>
          <a:p>
            <a:br>
              <a:rPr lang="en-US" sz="3200" dirty="0"/>
            </a:br>
            <a:br>
              <a:rPr lang="en-US" sz="3200" dirty="0"/>
            </a:br>
            <a:br>
              <a:rPr lang="en-US" sz="3200" dirty="0"/>
            </a:br>
            <a:br>
              <a:rPr lang="en-US" sz="3200" dirty="0"/>
            </a:br>
            <a:r>
              <a:rPr lang="en-US" sz="3200" dirty="0"/>
              <a:t>Let’s Look At Some “Ugly” Facts</a:t>
            </a:r>
            <a:br>
              <a:rPr lang="en-US" sz="3200" dirty="0"/>
            </a:br>
            <a:r>
              <a:rPr lang="en-US" sz="3200" dirty="0"/>
              <a:t>Apply Some Critical Thinking and Logic</a:t>
            </a:r>
            <a:br>
              <a:rPr lang="en-US" sz="3200" dirty="0"/>
            </a:br>
            <a:br>
              <a:rPr lang="en-US" sz="3200" dirty="0"/>
            </a:br>
            <a:br>
              <a:rPr lang="en-US" sz="3200" dirty="0"/>
            </a:br>
            <a:r>
              <a:rPr lang="en-US" sz="3200" dirty="0"/>
              <a:t>About</a:t>
            </a:r>
            <a:br>
              <a:rPr lang="en-US" sz="3200" dirty="0"/>
            </a:br>
            <a:r>
              <a:rPr lang="en-US" sz="3200" dirty="0"/>
              <a:t>Sexual Reproduction being a </a:t>
            </a:r>
            <a:br>
              <a:rPr lang="en-US" sz="3200" dirty="0"/>
            </a:br>
            <a:r>
              <a:rPr lang="en-US" sz="3200" dirty="0"/>
              <a:t>“One Generational Problem of Evolution”</a:t>
            </a:r>
            <a:endParaRPr lang="en-US" sz="2400" dirty="0"/>
          </a:p>
        </p:txBody>
      </p:sp>
      <p:pic>
        <p:nvPicPr>
          <p:cNvPr id="3074" name="Picture 2" descr="Image result for ugly facts images">
            <a:extLst>
              <a:ext uri="{FF2B5EF4-FFF2-40B4-BE49-F238E27FC236}">
                <a16:creationId xmlns:a16="http://schemas.microsoft.com/office/drawing/2014/main" id="{65C392D2-D824-4049-8EE8-0D11CC0D5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47" y="524704"/>
            <a:ext cx="2323272"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ugly facts images">
            <a:extLst>
              <a:ext uri="{FF2B5EF4-FFF2-40B4-BE49-F238E27FC236}">
                <a16:creationId xmlns:a16="http://schemas.microsoft.com/office/drawing/2014/main" id="{89A695BA-7682-460E-9BF7-A371C7939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75" y="543754"/>
            <a:ext cx="24574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ugly dog faces images">
            <a:extLst>
              <a:ext uri="{FF2B5EF4-FFF2-40B4-BE49-F238E27FC236}">
                <a16:creationId xmlns:a16="http://schemas.microsoft.com/office/drawing/2014/main" id="{CA0E367E-C353-4F21-8221-46081BBB9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543754"/>
            <a:ext cx="2552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result for Pegasus Flying Horse">
            <a:extLst>
              <a:ext uri="{FF2B5EF4-FFF2-40B4-BE49-F238E27FC236}">
                <a16:creationId xmlns:a16="http://schemas.microsoft.com/office/drawing/2014/main" id="{BEC534A2-0FC8-4B6E-B0D9-4F2E1EB1F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757" y="3704449"/>
            <a:ext cx="1212486" cy="93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74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45774" y="1510749"/>
            <a:ext cx="8892208" cy="5254488"/>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sz="3200" dirty="0"/>
            </a:br>
            <a:r>
              <a:rPr lang="en-US" sz="2800" dirty="0"/>
              <a:t>Regarding the Evolution of Sexual Reproduction</a:t>
            </a:r>
            <a:br>
              <a:rPr lang="en-US" sz="2800" dirty="0"/>
            </a:br>
            <a:r>
              <a:rPr lang="en-US" sz="2800" dirty="0"/>
              <a:t>(and for that matter - anything)</a:t>
            </a:r>
            <a:br>
              <a:rPr lang="en-US" sz="2800" dirty="0"/>
            </a:br>
            <a:br>
              <a:rPr lang="en-US" sz="2800" dirty="0"/>
            </a:br>
            <a:r>
              <a:rPr lang="en-US" sz="2800" dirty="0"/>
              <a:t>Justifying the validity of the Evolution </a:t>
            </a:r>
            <a:r>
              <a:rPr lang="en-US" sz="2800" b="1" u="sng" dirty="0"/>
              <a:t>IS NOT</a:t>
            </a:r>
            <a:r>
              <a:rPr lang="en-US" sz="2800" dirty="0"/>
              <a:t> based on:</a:t>
            </a:r>
            <a:br>
              <a:rPr lang="en-US" sz="2800" dirty="0"/>
            </a:br>
            <a:br>
              <a:rPr lang="en-US" sz="2800" dirty="0"/>
            </a:br>
            <a:r>
              <a:rPr lang="en-US" sz="2800" dirty="0"/>
              <a:t>-Why or it’s benefits</a:t>
            </a:r>
            <a:br>
              <a:rPr lang="en-US" sz="2800" dirty="0"/>
            </a:br>
            <a:r>
              <a:rPr lang="en-US" sz="2800" dirty="0"/>
              <a:t>- The fact that exists</a:t>
            </a:r>
            <a:br>
              <a:rPr lang="en-US" sz="2800" dirty="0"/>
            </a:br>
            <a:br>
              <a:rPr lang="en-US" sz="2800" dirty="0"/>
            </a:br>
            <a:r>
              <a:rPr lang="en-US" sz="2800" dirty="0"/>
              <a:t>Justifying the validity of the Evolution </a:t>
            </a:r>
            <a:r>
              <a:rPr lang="en-US" sz="2800" b="1" u="sng" dirty="0"/>
              <a:t>IS</a:t>
            </a:r>
            <a:r>
              <a:rPr lang="en-US" sz="2800" dirty="0"/>
              <a:t> based on:</a:t>
            </a:r>
            <a:br>
              <a:rPr lang="en-US" sz="2800" dirty="0"/>
            </a:br>
            <a:br>
              <a:rPr lang="en-US" sz="2800" dirty="0"/>
            </a:br>
            <a:r>
              <a:rPr lang="en-US" sz="2800" dirty="0"/>
              <a:t>-How it came about</a:t>
            </a:r>
            <a:br>
              <a:rPr lang="en-US" sz="2800" dirty="0"/>
            </a:br>
            <a:endParaRPr lang="en-US" sz="2800" dirty="0"/>
          </a:p>
        </p:txBody>
      </p:sp>
      <p:sp>
        <p:nvSpPr>
          <p:cNvPr id="9" name="Title 4">
            <a:extLst>
              <a:ext uri="{FF2B5EF4-FFF2-40B4-BE49-F238E27FC236}">
                <a16:creationId xmlns:a16="http://schemas.microsoft.com/office/drawing/2014/main" id="{6739DE23-130C-42BF-8052-9D1F564B2C9B}"/>
              </a:ext>
            </a:extLst>
          </p:cNvPr>
          <p:cNvSpPr txBox="1">
            <a:spLocks/>
          </p:cNvSpPr>
          <p:nvPr/>
        </p:nvSpPr>
        <p:spPr>
          <a:xfrm>
            <a:off x="384313" y="147370"/>
            <a:ext cx="8415130" cy="131037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dirty="0"/>
              <a:t>Critical Thinking</a:t>
            </a:r>
          </a:p>
          <a:p>
            <a:r>
              <a:rPr lang="en-US" sz="4800" dirty="0"/>
              <a:t>A Note to Remember</a:t>
            </a:r>
          </a:p>
        </p:txBody>
      </p:sp>
    </p:spTree>
    <p:extLst>
      <p:ext uri="{BB962C8B-B14F-4D97-AF65-F5344CB8AC3E}">
        <p14:creationId xmlns:p14="http://schemas.microsoft.com/office/powerpoint/2010/main" val="2809403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1069287"/>
            <a:ext cx="8892208" cy="4339108"/>
          </a:xfrm>
        </p:spPr>
        <p:style>
          <a:lnRef idx="2">
            <a:schemeClr val="accent2"/>
          </a:lnRef>
          <a:fillRef idx="1">
            <a:schemeClr val="lt1"/>
          </a:fillRef>
          <a:effectRef idx="0">
            <a:schemeClr val="accent2"/>
          </a:effectRef>
          <a:fontRef idx="minor">
            <a:schemeClr val="dk1"/>
          </a:fontRef>
        </p:style>
        <p:txBody>
          <a:bodyPr>
            <a:normAutofit/>
          </a:bodyPr>
          <a:lstStyle/>
          <a:p>
            <a:r>
              <a:rPr lang="en-US" sz="2800" dirty="0"/>
              <a:t>For any trait to be expressed, to actually happen, there must have evolved a set of DNA coding for that trait.</a:t>
            </a:r>
            <a:br>
              <a:rPr lang="en-US" sz="2800" dirty="0"/>
            </a:br>
            <a:br>
              <a:rPr lang="en-US" sz="2800" dirty="0"/>
            </a:br>
            <a:r>
              <a:rPr lang="en-US" sz="2800" u="sng" dirty="0"/>
              <a:t>Where</a:t>
            </a:r>
            <a:r>
              <a:rPr lang="en-US" sz="2800" dirty="0"/>
              <a:t> did the DNA code for sexual reproduction come from when we assume there was only asexual genes available?</a:t>
            </a:r>
            <a:br>
              <a:rPr lang="en-US" sz="2800" dirty="0"/>
            </a:br>
            <a:br>
              <a:rPr lang="en-US" sz="2800" dirty="0"/>
            </a:br>
            <a:r>
              <a:rPr lang="en-US" sz="2800" u="sng" dirty="0"/>
              <a:t>How</a:t>
            </a:r>
            <a:r>
              <a:rPr lang="en-US" sz="2800" dirty="0"/>
              <a:t> did natural selection select for sexual reproduction when sexual reproduction is first required for natural selection to operate? (Circular Reasoning!!!)</a:t>
            </a:r>
          </a:p>
        </p:txBody>
      </p:sp>
      <p:sp>
        <p:nvSpPr>
          <p:cNvPr id="9" name="Title 4">
            <a:extLst>
              <a:ext uri="{FF2B5EF4-FFF2-40B4-BE49-F238E27FC236}">
                <a16:creationId xmlns:a16="http://schemas.microsoft.com/office/drawing/2014/main" id="{6739DE23-130C-42BF-8052-9D1F564B2C9B}"/>
              </a:ext>
            </a:extLst>
          </p:cNvPr>
          <p:cNvSpPr txBox="1">
            <a:spLocks/>
          </p:cNvSpPr>
          <p:nvPr/>
        </p:nvSpPr>
        <p:spPr>
          <a:xfrm>
            <a:off x="364435" y="86141"/>
            <a:ext cx="8415130" cy="91493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dirty="0"/>
              <a:t>Sexual Reproduction DNA Code</a:t>
            </a:r>
          </a:p>
        </p:txBody>
      </p:sp>
      <p:pic>
        <p:nvPicPr>
          <p:cNvPr id="1026" name="Picture 2" descr="Image result for dna helix">
            <a:extLst>
              <a:ext uri="{FF2B5EF4-FFF2-40B4-BE49-F238E27FC236}">
                <a16:creationId xmlns:a16="http://schemas.microsoft.com/office/drawing/2014/main" id="{F2EDAF87-19C7-4A05-8C96-E5FBE1E03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3860" y="2237833"/>
            <a:ext cx="1076280" cy="32690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a:extLst>
              <a:ext uri="{FF2B5EF4-FFF2-40B4-BE49-F238E27FC236}">
                <a16:creationId xmlns:a16="http://schemas.microsoft.com/office/drawing/2014/main" id="{D645E138-5F02-4110-929D-16A530ACC686}"/>
              </a:ext>
            </a:extLst>
          </p:cNvPr>
          <p:cNvSpPr txBox="1">
            <a:spLocks/>
          </p:cNvSpPr>
          <p:nvPr/>
        </p:nvSpPr>
        <p:spPr>
          <a:xfrm>
            <a:off x="125896" y="5729239"/>
            <a:ext cx="889220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No Code – No Sexual Reproduction - No Evolution</a:t>
            </a:r>
          </a:p>
        </p:txBody>
      </p:sp>
      <p:pic>
        <p:nvPicPr>
          <p:cNvPr id="7" name="Picture 2" descr="End Street Sign">
            <a:extLst>
              <a:ext uri="{FF2B5EF4-FFF2-40B4-BE49-F238E27FC236}">
                <a16:creationId xmlns:a16="http://schemas.microsoft.com/office/drawing/2014/main" id="{F172896F-3B41-4362-A021-51CB33674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927" y="5942516"/>
            <a:ext cx="563936"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97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1192696" y="3997733"/>
            <a:ext cx="6758608"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Mitosis to Meiosis</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192696" y="490083"/>
            <a:ext cx="6758608"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Asexual to Sexual</a:t>
            </a:r>
          </a:p>
        </p:txBody>
      </p:sp>
    </p:spTree>
    <p:extLst>
      <p:ext uri="{BB962C8B-B14F-4D97-AF65-F5344CB8AC3E}">
        <p14:creationId xmlns:p14="http://schemas.microsoft.com/office/powerpoint/2010/main" val="1062047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0FFEC6E-C5F5-4CDD-B4A7-EF694D611CCD}"/>
              </a:ext>
            </a:extLst>
          </p:cNvPr>
          <p:cNvSpPr>
            <a:spLocks noGrp="1"/>
          </p:cNvSpPr>
          <p:nvPr>
            <p:ph type="title"/>
          </p:nvPr>
        </p:nvSpPr>
        <p:spPr>
          <a:xfrm>
            <a:off x="2835611" y="278674"/>
            <a:ext cx="3472774" cy="1141565"/>
          </a:xfrm>
        </p:spPr>
        <p:style>
          <a:lnRef idx="2">
            <a:schemeClr val="accent2"/>
          </a:lnRef>
          <a:fillRef idx="1">
            <a:schemeClr val="lt1"/>
          </a:fillRef>
          <a:effectRef idx="0">
            <a:schemeClr val="accent2"/>
          </a:effectRef>
          <a:fontRef idx="minor">
            <a:schemeClr val="dk1"/>
          </a:fontRef>
        </p:style>
        <p:txBody>
          <a:bodyPr>
            <a:normAutofit/>
          </a:bodyPr>
          <a:lstStyle/>
          <a:p>
            <a:r>
              <a:rPr lang="en-US" sz="6000" dirty="0"/>
              <a:t>Meiosis</a:t>
            </a:r>
          </a:p>
        </p:txBody>
      </p:sp>
      <p:sp>
        <p:nvSpPr>
          <p:cNvPr id="4" name="Title 4">
            <a:extLst>
              <a:ext uri="{FF2B5EF4-FFF2-40B4-BE49-F238E27FC236}">
                <a16:creationId xmlns:a16="http://schemas.microsoft.com/office/drawing/2014/main" id="{6FC72720-A32A-40F5-9E80-BE7E1993FBF2}"/>
              </a:ext>
            </a:extLst>
          </p:cNvPr>
          <p:cNvSpPr txBox="1">
            <a:spLocks/>
          </p:cNvSpPr>
          <p:nvPr/>
        </p:nvSpPr>
        <p:spPr>
          <a:xfrm>
            <a:off x="509734" y="1828799"/>
            <a:ext cx="1396888" cy="72590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Parent Cell</a:t>
            </a:r>
          </a:p>
        </p:txBody>
      </p:sp>
      <p:pic>
        <p:nvPicPr>
          <p:cNvPr id="6146" name="Picture 2">
            <a:extLst>
              <a:ext uri="{FF2B5EF4-FFF2-40B4-BE49-F238E27FC236}">
                <a16:creationId xmlns:a16="http://schemas.microsoft.com/office/drawing/2014/main" id="{3E78EA5E-CB8F-47A2-941C-6E035CB6E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52" y="18960"/>
            <a:ext cx="8361891" cy="68200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A496B14-574D-461C-AE02-C0CF01C7FDB3}"/>
              </a:ext>
            </a:extLst>
          </p:cNvPr>
          <p:cNvSpPr txBox="1">
            <a:spLocks/>
          </p:cNvSpPr>
          <p:nvPr/>
        </p:nvSpPr>
        <p:spPr>
          <a:xfrm>
            <a:off x="1762184" y="456498"/>
            <a:ext cx="1311965" cy="3253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ASEXUAL</a:t>
            </a:r>
          </a:p>
        </p:txBody>
      </p:sp>
      <p:sp>
        <p:nvSpPr>
          <p:cNvPr id="6" name="Title 4">
            <a:extLst>
              <a:ext uri="{FF2B5EF4-FFF2-40B4-BE49-F238E27FC236}">
                <a16:creationId xmlns:a16="http://schemas.microsoft.com/office/drawing/2014/main" id="{5723B4D6-CB2D-49BB-AEDE-E29F2AA7D32A}"/>
              </a:ext>
            </a:extLst>
          </p:cNvPr>
          <p:cNvSpPr txBox="1">
            <a:spLocks/>
          </p:cNvSpPr>
          <p:nvPr/>
        </p:nvSpPr>
        <p:spPr>
          <a:xfrm>
            <a:off x="5897213" y="456498"/>
            <a:ext cx="1311965" cy="3253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SEXUAL</a:t>
            </a:r>
          </a:p>
        </p:txBody>
      </p:sp>
      <p:sp>
        <p:nvSpPr>
          <p:cNvPr id="2" name="Oval 1">
            <a:extLst>
              <a:ext uri="{FF2B5EF4-FFF2-40B4-BE49-F238E27FC236}">
                <a16:creationId xmlns:a16="http://schemas.microsoft.com/office/drawing/2014/main" id="{4127578A-63F3-41C8-88F1-7A3ECCACAFDB}"/>
              </a:ext>
            </a:extLst>
          </p:cNvPr>
          <p:cNvSpPr/>
          <p:nvPr/>
        </p:nvSpPr>
        <p:spPr>
          <a:xfrm>
            <a:off x="3985350" y="906288"/>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9D0E75C-71E8-4DD0-B81D-0B8AF9585BA2}"/>
              </a:ext>
            </a:extLst>
          </p:cNvPr>
          <p:cNvCxnSpPr>
            <a:cxnSpLocks/>
          </p:cNvCxnSpPr>
          <p:nvPr/>
        </p:nvCxnSpPr>
        <p:spPr>
          <a:xfrm>
            <a:off x="4455803" y="2006218"/>
            <a:ext cx="0" cy="45933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A9F969-B0DA-48E8-9FA5-B35200BF9F18}"/>
              </a:ext>
            </a:extLst>
          </p:cNvPr>
          <p:cNvCxnSpPr>
            <a:cxnSpLocks/>
          </p:cNvCxnSpPr>
          <p:nvPr/>
        </p:nvCxnSpPr>
        <p:spPr>
          <a:xfrm flipH="1">
            <a:off x="4442550" y="66639"/>
            <a:ext cx="9698" cy="389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93EA16-8CB1-4B48-B14E-E2A055C319FA}"/>
              </a:ext>
            </a:extLst>
          </p:cNvPr>
          <p:cNvCxnSpPr>
            <a:cxnSpLocks/>
          </p:cNvCxnSpPr>
          <p:nvPr/>
        </p:nvCxnSpPr>
        <p:spPr>
          <a:xfrm>
            <a:off x="4447399" y="747249"/>
            <a:ext cx="4849" cy="1154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4">
            <a:extLst>
              <a:ext uri="{FF2B5EF4-FFF2-40B4-BE49-F238E27FC236}">
                <a16:creationId xmlns:a16="http://schemas.microsoft.com/office/drawing/2014/main" id="{E6F2A29C-59CA-4209-A30E-1F1A698E3119}"/>
              </a:ext>
            </a:extLst>
          </p:cNvPr>
          <p:cNvSpPr txBox="1">
            <a:spLocks/>
          </p:cNvSpPr>
          <p:nvPr/>
        </p:nvSpPr>
        <p:spPr>
          <a:xfrm>
            <a:off x="1762183" y="6238812"/>
            <a:ext cx="1311965" cy="3253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(Clones)</a:t>
            </a:r>
          </a:p>
        </p:txBody>
      </p:sp>
      <p:sp>
        <p:nvSpPr>
          <p:cNvPr id="17" name="Title 4">
            <a:extLst>
              <a:ext uri="{FF2B5EF4-FFF2-40B4-BE49-F238E27FC236}">
                <a16:creationId xmlns:a16="http://schemas.microsoft.com/office/drawing/2014/main" id="{7D816AC9-43AB-488E-BB9B-DE231CAC479A}"/>
              </a:ext>
            </a:extLst>
          </p:cNvPr>
          <p:cNvSpPr txBox="1">
            <a:spLocks/>
          </p:cNvSpPr>
          <p:nvPr/>
        </p:nvSpPr>
        <p:spPr>
          <a:xfrm>
            <a:off x="8056730" y="5791902"/>
            <a:ext cx="696213" cy="55589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Sex Cells</a:t>
            </a:r>
          </a:p>
        </p:txBody>
      </p:sp>
      <p:sp>
        <p:nvSpPr>
          <p:cNvPr id="13" name="Title 4">
            <a:extLst>
              <a:ext uri="{FF2B5EF4-FFF2-40B4-BE49-F238E27FC236}">
                <a16:creationId xmlns:a16="http://schemas.microsoft.com/office/drawing/2014/main" id="{679C2124-1F1C-43E9-8AE5-407703D03FC3}"/>
              </a:ext>
            </a:extLst>
          </p:cNvPr>
          <p:cNvSpPr txBox="1">
            <a:spLocks/>
          </p:cNvSpPr>
          <p:nvPr/>
        </p:nvSpPr>
        <p:spPr>
          <a:xfrm>
            <a:off x="7432211" y="2071596"/>
            <a:ext cx="1646783" cy="55589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a:t>Gene Transfer &amp; Crossover</a:t>
            </a:r>
          </a:p>
        </p:txBody>
      </p:sp>
      <p:sp>
        <p:nvSpPr>
          <p:cNvPr id="7" name="Arrow: Right 6">
            <a:extLst>
              <a:ext uri="{FF2B5EF4-FFF2-40B4-BE49-F238E27FC236}">
                <a16:creationId xmlns:a16="http://schemas.microsoft.com/office/drawing/2014/main" id="{8E660A4E-AB39-48B9-89CF-A8FD36AF355D}"/>
              </a:ext>
            </a:extLst>
          </p:cNvPr>
          <p:cNvSpPr/>
          <p:nvPr/>
        </p:nvSpPr>
        <p:spPr>
          <a:xfrm rot="13545688">
            <a:off x="7055752" y="1733200"/>
            <a:ext cx="424698" cy="3209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3"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D77D40D-A045-470A-A3F0-8A7AF1E1D7AD}"/>
              </a:ext>
            </a:extLst>
          </p:cNvPr>
          <p:cNvSpPr txBox="1">
            <a:spLocks/>
          </p:cNvSpPr>
          <p:nvPr/>
        </p:nvSpPr>
        <p:spPr>
          <a:xfrm>
            <a:off x="523461" y="64436"/>
            <a:ext cx="8097078" cy="8729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600" dirty="0"/>
              <a:t>Critical Questions</a:t>
            </a:r>
          </a:p>
          <a:p>
            <a:r>
              <a:rPr lang="en-US" sz="2400" dirty="0"/>
              <a:t>Asexual Mitosis to Sexual Meiosis</a:t>
            </a:r>
          </a:p>
        </p:txBody>
      </p:sp>
      <p:sp>
        <p:nvSpPr>
          <p:cNvPr id="3" name="Title 4">
            <a:extLst>
              <a:ext uri="{FF2B5EF4-FFF2-40B4-BE49-F238E27FC236}">
                <a16:creationId xmlns:a16="http://schemas.microsoft.com/office/drawing/2014/main" id="{56973999-3AEB-4803-A8D2-66D4E5E0D901}"/>
              </a:ext>
            </a:extLst>
          </p:cNvPr>
          <p:cNvSpPr txBox="1">
            <a:spLocks/>
          </p:cNvSpPr>
          <p:nvPr/>
        </p:nvSpPr>
        <p:spPr>
          <a:xfrm>
            <a:off x="69338" y="1098358"/>
            <a:ext cx="9008401" cy="42516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l">
              <a:buAutoNum type="arabicPeriod"/>
            </a:pPr>
            <a:r>
              <a:rPr lang="en-US" sz="2400" dirty="0"/>
              <a:t>Genetic instructions for sexual meiosis would interfere with the mitosis process terminating reproduction.</a:t>
            </a:r>
          </a:p>
          <a:p>
            <a:pPr marL="457200" indent="-457200" algn="l">
              <a:buAutoNum type="arabicPeriod"/>
            </a:pPr>
            <a:r>
              <a:rPr lang="en-US" sz="2400" dirty="0"/>
              <a:t>Half asexual, half sexual? Meantime, no asexual or sexual reproduction would result.</a:t>
            </a:r>
          </a:p>
          <a:p>
            <a:pPr marL="457200" indent="-457200" algn="l">
              <a:buAutoNum type="arabicPeriod"/>
            </a:pPr>
            <a:r>
              <a:rPr lang="en-US" sz="2400" dirty="0"/>
              <a:t>Sexual meiosis would have to concurrently develop in both the male and female organism at the same time. Timing is everything.</a:t>
            </a:r>
          </a:p>
          <a:p>
            <a:pPr marL="457200" indent="-457200" algn="l">
              <a:buAutoNum type="arabicPeriod"/>
            </a:pPr>
            <a:r>
              <a:rPr lang="en-US" sz="2400" dirty="0"/>
              <a:t>Without sexual meiosis, how would you get male and female?</a:t>
            </a:r>
          </a:p>
          <a:p>
            <a:pPr marL="457200" indent="-457200" algn="l">
              <a:buAutoNum type="arabicPeriod"/>
            </a:pPr>
            <a:r>
              <a:rPr lang="en-US" sz="2400" dirty="0"/>
              <a:t>Can asexual mitosis account for the “new” reproductive organs and biochemicals required in sexually reproductive organisms since they are not present in asexual organisms.</a:t>
            </a:r>
          </a:p>
          <a:p>
            <a:pPr marL="457200" indent="-457200" algn="l">
              <a:buAutoNum type="arabicPeriod"/>
            </a:pPr>
            <a:r>
              <a:rPr lang="en-US" sz="2400" dirty="0"/>
              <a:t>Correct reproductive DNA code, enzymes, hormones and biochemicals?</a:t>
            </a:r>
          </a:p>
          <a:p>
            <a:pPr marL="457200" indent="-457200" algn="l">
              <a:buAutoNum type="arabicPeriod"/>
            </a:pPr>
            <a:r>
              <a:rPr lang="en-US" sz="2400" dirty="0"/>
              <a:t>Sex cells exactly 50% of parent cell. Why not 45%?</a:t>
            </a:r>
          </a:p>
        </p:txBody>
      </p:sp>
      <p:sp>
        <p:nvSpPr>
          <p:cNvPr id="5" name="Title 4">
            <a:extLst>
              <a:ext uri="{FF2B5EF4-FFF2-40B4-BE49-F238E27FC236}">
                <a16:creationId xmlns:a16="http://schemas.microsoft.com/office/drawing/2014/main" id="{E6D82CD8-410D-4B06-B45A-285D3AA381AA}"/>
              </a:ext>
            </a:extLst>
          </p:cNvPr>
          <p:cNvSpPr txBox="1">
            <a:spLocks/>
          </p:cNvSpPr>
          <p:nvPr/>
        </p:nvSpPr>
        <p:spPr>
          <a:xfrm>
            <a:off x="69338" y="5510972"/>
            <a:ext cx="9011478" cy="128259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Complete transition from Asexual to Sexual in the first generation?</a:t>
            </a:r>
          </a:p>
          <a:p>
            <a:r>
              <a:rPr lang="en-US" sz="2400" dirty="0"/>
              <a:t>If not, then no second generation – DEAD END</a:t>
            </a:r>
          </a:p>
        </p:txBody>
      </p:sp>
      <p:pic>
        <p:nvPicPr>
          <p:cNvPr id="6" name="Picture 2" descr="End Street Sign">
            <a:extLst>
              <a:ext uri="{FF2B5EF4-FFF2-40B4-BE49-F238E27FC236}">
                <a16:creationId xmlns:a16="http://schemas.microsoft.com/office/drawing/2014/main" id="{89A3DDE4-4F8B-4488-8187-B0BF4B553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789" y="6152268"/>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6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flying horses">
            <a:extLst>
              <a:ext uri="{FF2B5EF4-FFF2-40B4-BE49-F238E27FC236}">
                <a16:creationId xmlns:a16="http://schemas.microsoft.com/office/drawing/2014/main" id="{F365AE31-7375-42FA-B86B-611D6128B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49" y="1221998"/>
            <a:ext cx="8038902" cy="53310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FE59ACCE-CBFF-4DB0-B18C-57E6E6816D3E}"/>
              </a:ext>
            </a:extLst>
          </p:cNvPr>
          <p:cNvSpPr>
            <a:spLocks noGrp="1"/>
          </p:cNvSpPr>
          <p:nvPr>
            <p:ph type="title"/>
          </p:nvPr>
        </p:nvSpPr>
        <p:spPr>
          <a:xfrm>
            <a:off x="1272209" y="53008"/>
            <a:ext cx="6639339" cy="106778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6000" dirty="0"/>
              <a:t>Some Horses  Do Fly!!!</a:t>
            </a:r>
          </a:p>
        </p:txBody>
      </p:sp>
    </p:spTree>
    <p:extLst>
      <p:ext uri="{BB962C8B-B14F-4D97-AF65-F5344CB8AC3E}">
        <p14:creationId xmlns:p14="http://schemas.microsoft.com/office/powerpoint/2010/main" val="3220355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88503" y="1985388"/>
            <a:ext cx="7593495" cy="363028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2400" dirty="0"/>
          </a:p>
          <a:p>
            <a:r>
              <a:rPr lang="en-US" sz="2400" dirty="0"/>
              <a:t>A female but no male</a:t>
            </a:r>
          </a:p>
          <a:p>
            <a:r>
              <a:rPr lang="en-US" sz="2400" dirty="0"/>
              <a:t>A male but no female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3"/>
            <a:ext cx="8878956" cy="15448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Male and Female</a:t>
            </a:r>
          </a:p>
          <a:p>
            <a:r>
              <a:rPr lang="en-US" sz="6000" dirty="0"/>
              <a:t>Who’s First?</a:t>
            </a:r>
          </a:p>
        </p:txBody>
      </p:sp>
      <p:pic>
        <p:nvPicPr>
          <p:cNvPr id="4" name="Picture 2">
            <a:extLst>
              <a:ext uri="{FF2B5EF4-FFF2-40B4-BE49-F238E27FC236}">
                <a16:creationId xmlns:a16="http://schemas.microsoft.com/office/drawing/2014/main" id="{2F3A21FB-F131-43E6-8F27-7ED76B840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449" y="2938979"/>
            <a:ext cx="3459602" cy="256010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ED877465-24C6-4660-80EB-C994503C0774}"/>
              </a:ext>
            </a:extLst>
          </p:cNvPr>
          <p:cNvSpPr txBox="1">
            <a:spLocks/>
          </p:cNvSpPr>
          <p:nvPr/>
        </p:nvSpPr>
        <p:spPr>
          <a:xfrm>
            <a:off x="145771" y="5863426"/>
            <a:ext cx="8878957" cy="9487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Male &amp; Female simultaneously in the first generation?</a:t>
            </a:r>
          </a:p>
          <a:p>
            <a:r>
              <a:rPr lang="en-US" sz="2400" dirty="0"/>
              <a:t>If not, then no second generation – DEAD END</a:t>
            </a:r>
          </a:p>
        </p:txBody>
      </p:sp>
      <p:pic>
        <p:nvPicPr>
          <p:cNvPr id="8" name="Picture 2" descr="End Street Sign">
            <a:extLst>
              <a:ext uri="{FF2B5EF4-FFF2-40B4-BE49-F238E27FC236}">
                <a16:creationId xmlns:a16="http://schemas.microsoft.com/office/drawing/2014/main" id="{566C1227-A8B5-4D8D-AD30-DF4261285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121" y="6052048"/>
            <a:ext cx="563096"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639416" y="2105344"/>
            <a:ext cx="7891670" cy="348073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½ male?</a:t>
            </a:r>
          </a:p>
          <a:p>
            <a:endParaRPr lang="en-US" sz="2400" dirty="0"/>
          </a:p>
          <a:p>
            <a:r>
              <a:rPr lang="en-US" sz="2400" dirty="0"/>
              <a:t>½ female?</a:t>
            </a:r>
          </a:p>
          <a:p>
            <a:endParaRPr lang="en-US" sz="2400" dirty="0"/>
          </a:p>
          <a:p>
            <a:r>
              <a:rPr lang="en-US" sz="2400" dirty="0"/>
              <a:t>How does fertilization happen?</a:t>
            </a:r>
          </a:p>
          <a:p>
            <a:r>
              <a:rPr lang="en-US" sz="2400" dirty="0"/>
              <a:t>How does gestation happen?</a:t>
            </a:r>
          </a:p>
          <a:p>
            <a:r>
              <a:rPr lang="en-US" sz="2400" dirty="0"/>
              <a:t>How does birth, egg hatching, seed formation or germination happen?</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Male and Female Physical Design</a:t>
            </a:r>
          </a:p>
          <a:p>
            <a:r>
              <a:rPr lang="en-US" sz="6000" dirty="0"/>
              <a:t>I’m Not All Here?</a:t>
            </a:r>
          </a:p>
          <a:p>
            <a:r>
              <a:rPr lang="en-US" sz="6000" dirty="0"/>
              <a:t>“Houston, we have a problem!”</a:t>
            </a:r>
          </a:p>
        </p:txBody>
      </p:sp>
      <p:sp>
        <p:nvSpPr>
          <p:cNvPr id="6" name="Title 4">
            <a:extLst>
              <a:ext uri="{FF2B5EF4-FFF2-40B4-BE49-F238E27FC236}">
                <a16:creationId xmlns:a16="http://schemas.microsoft.com/office/drawing/2014/main" id="{CA744E15-7BD1-499B-95D6-5F075193F690}"/>
              </a:ext>
            </a:extLst>
          </p:cNvPr>
          <p:cNvSpPr txBox="1">
            <a:spLocks/>
          </p:cNvSpPr>
          <p:nvPr/>
        </p:nvSpPr>
        <p:spPr>
          <a:xfrm>
            <a:off x="145773" y="5763953"/>
            <a:ext cx="8878957" cy="9487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100% male and female simultaneously in the first generation?</a:t>
            </a:r>
          </a:p>
          <a:p>
            <a:r>
              <a:rPr lang="en-US" sz="2400" dirty="0"/>
              <a:t>If not, then no second generation – DEAD END</a:t>
            </a:r>
          </a:p>
        </p:txBody>
      </p:sp>
      <p:pic>
        <p:nvPicPr>
          <p:cNvPr id="7" name="Picture 2" descr="End Street Sign">
            <a:extLst>
              <a:ext uri="{FF2B5EF4-FFF2-40B4-BE49-F238E27FC236}">
                <a16:creationId xmlns:a16="http://schemas.microsoft.com/office/drawing/2014/main" id="{DBA1BAF6-EE4A-43D2-8256-01A1D4CA4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7806" y="6056582"/>
            <a:ext cx="563096"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rts of a flower">
            <a:extLst>
              <a:ext uri="{FF2B5EF4-FFF2-40B4-BE49-F238E27FC236}">
                <a16:creationId xmlns:a16="http://schemas.microsoft.com/office/drawing/2014/main" id="{3A717428-C0C3-4CC4-820B-61671DFD0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0" y="582859"/>
            <a:ext cx="78295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4D90A2F7-F0ED-4D67-9B76-AFE600CD73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700" y="430668"/>
            <a:ext cx="2409706" cy="22818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A7EFAC83-A674-4D2E-B359-405417BA311B}"/>
              </a:ext>
            </a:extLst>
          </p:cNvPr>
          <p:cNvSpPr txBox="1">
            <a:spLocks/>
          </p:cNvSpPr>
          <p:nvPr/>
        </p:nvSpPr>
        <p:spPr>
          <a:xfrm>
            <a:off x="60594" y="430668"/>
            <a:ext cx="4929807" cy="62332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Male and Female Example</a:t>
            </a:r>
          </a:p>
        </p:txBody>
      </p:sp>
      <p:sp>
        <p:nvSpPr>
          <p:cNvPr id="5" name="Title 4">
            <a:extLst>
              <a:ext uri="{FF2B5EF4-FFF2-40B4-BE49-F238E27FC236}">
                <a16:creationId xmlns:a16="http://schemas.microsoft.com/office/drawing/2014/main" id="{49B54CE2-27FC-4DF5-B442-C1D85989728A}"/>
              </a:ext>
            </a:extLst>
          </p:cNvPr>
          <p:cNvSpPr txBox="1">
            <a:spLocks/>
          </p:cNvSpPr>
          <p:nvPr/>
        </p:nvSpPr>
        <p:spPr>
          <a:xfrm>
            <a:off x="7433178" y="3308248"/>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400" b="1" dirty="0"/>
              <a:t>Male (Pollen)</a:t>
            </a:r>
          </a:p>
        </p:txBody>
      </p:sp>
      <p:sp>
        <p:nvSpPr>
          <p:cNvPr id="6" name="Title 4">
            <a:extLst>
              <a:ext uri="{FF2B5EF4-FFF2-40B4-BE49-F238E27FC236}">
                <a16:creationId xmlns:a16="http://schemas.microsoft.com/office/drawing/2014/main" id="{4ECC065E-5EF5-4B4D-82B3-44380E69C9EA}"/>
              </a:ext>
            </a:extLst>
          </p:cNvPr>
          <p:cNvSpPr txBox="1">
            <a:spLocks/>
          </p:cNvSpPr>
          <p:nvPr/>
        </p:nvSpPr>
        <p:spPr>
          <a:xfrm>
            <a:off x="418403" y="3764296"/>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400" b="1" dirty="0"/>
              <a:t>Female</a:t>
            </a:r>
          </a:p>
          <a:p>
            <a:r>
              <a:rPr lang="en-US" sz="1400" b="1" dirty="0"/>
              <a:t>(Ovum)</a:t>
            </a:r>
          </a:p>
        </p:txBody>
      </p:sp>
      <p:sp>
        <p:nvSpPr>
          <p:cNvPr id="7" name="Title 4">
            <a:extLst>
              <a:ext uri="{FF2B5EF4-FFF2-40B4-BE49-F238E27FC236}">
                <a16:creationId xmlns:a16="http://schemas.microsoft.com/office/drawing/2014/main" id="{BD68E638-2085-46DF-8D4F-5593FDECF6E3}"/>
              </a:ext>
            </a:extLst>
          </p:cNvPr>
          <p:cNvSpPr txBox="1">
            <a:spLocks/>
          </p:cNvSpPr>
          <p:nvPr/>
        </p:nvSpPr>
        <p:spPr>
          <a:xfrm>
            <a:off x="6580591" y="5269569"/>
            <a:ext cx="2409705" cy="145590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342900" indent="-342900" algn="l">
              <a:buAutoNum type="arabicPeriod"/>
            </a:pPr>
            <a:r>
              <a:rPr lang="en-US" sz="1400" b="1" dirty="0"/>
              <a:t>Male and Female Meiosis</a:t>
            </a:r>
          </a:p>
          <a:p>
            <a:pPr marL="342900" indent="-342900" algn="l">
              <a:buAutoNum type="arabicPeriod"/>
            </a:pPr>
            <a:r>
              <a:rPr lang="en-US" sz="1400" b="1" dirty="0"/>
              <a:t>Pollen lands on stigma</a:t>
            </a:r>
          </a:p>
          <a:p>
            <a:pPr marL="342900" indent="-342900" algn="l">
              <a:buAutoNum type="arabicPeriod"/>
            </a:pPr>
            <a:r>
              <a:rPr lang="en-US" sz="1400" b="1" dirty="0"/>
              <a:t>Pollen tube develops</a:t>
            </a:r>
          </a:p>
          <a:p>
            <a:pPr marL="342900" indent="-342900" algn="l">
              <a:buAutoNum type="arabicPeriod"/>
            </a:pPr>
            <a:r>
              <a:rPr lang="en-US" sz="1400" b="1" dirty="0"/>
              <a:t>Pollen travels to Ovule</a:t>
            </a:r>
          </a:p>
          <a:p>
            <a:pPr marL="342900" indent="-342900" algn="l">
              <a:buAutoNum type="arabicPeriod"/>
            </a:pPr>
            <a:r>
              <a:rPr lang="en-US" sz="1400" b="1" dirty="0"/>
              <a:t>Pollen fertilizes Ovum</a:t>
            </a:r>
          </a:p>
          <a:p>
            <a:pPr marL="342900" indent="-342900" algn="l">
              <a:buAutoNum type="arabicPeriod"/>
            </a:pPr>
            <a:r>
              <a:rPr lang="en-US" sz="1400" b="1" dirty="0"/>
              <a:t>Seed(s) form</a:t>
            </a:r>
          </a:p>
        </p:txBody>
      </p:sp>
    </p:spTree>
    <p:extLst>
      <p:ext uri="{BB962C8B-B14F-4D97-AF65-F5344CB8AC3E}">
        <p14:creationId xmlns:p14="http://schemas.microsoft.com/office/powerpoint/2010/main" val="14519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B70C3EE9-CF72-4EB1-B2AB-19634AE6B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732" y="1627132"/>
            <a:ext cx="3783495" cy="378349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8C007B01-2249-4D39-903E-6AE17F5E1EFB}"/>
              </a:ext>
            </a:extLst>
          </p:cNvPr>
          <p:cNvSpPr txBox="1">
            <a:spLocks/>
          </p:cNvSpPr>
          <p:nvPr/>
        </p:nvSpPr>
        <p:spPr>
          <a:xfrm>
            <a:off x="145773" y="80293"/>
            <a:ext cx="8878956" cy="147093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Male and Female Physical Design</a:t>
            </a:r>
          </a:p>
          <a:p>
            <a:r>
              <a:rPr lang="en-US" sz="6000" dirty="0"/>
              <a:t>1000’s Organisms Each with Unique Morphology (Form)</a:t>
            </a:r>
          </a:p>
          <a:p>
            <a:r>
              <a:rPr lang="en-US" sz="6000" dirty="0"/>
              <a:t>Male and Female Forms Compatibly Matched  </a:t>
            </a:r>
          </a:p>
        </p:txBody>
      </p:sp>
      <p:pic>
        <p:nvPicPr>
          <p:cNvPr id="4" name="Picture 3" descr="See the source image">
            <a:extLst>
              <a:ext uri="{FF2B5EF4-FFF2-40B4-BE49-F238E27FC236}">
                <a16:creationId xmlns:a16="http://schemas.microsoft.com/office/drawing/2014/main" id="{84A3308C-72FD-470E-8EA9-A5F820CFE8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73" y="1627153"/>
            <a:ext cx="3995442" cy="37834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9030A61-E152-4247-A14C-554A66B59FDC}"/>
              </a:ext>
            </a:extLst>
          </p:cNvPr>
          <p:cNvSpPr txBox="1">
            <a:spLocks/>
          </p:cNvSpPr>
          <p:nvPr/>
        </p:nvSpPr>
        <p:spPr>
          <a:xfrm>
            <a:off x="4147529" y="1636872"/>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400" dirty="0"/>
              <a:t>Male (Pollen)</a:t>
            </a:r>
          </a:p>
        </p:txBody>
      </p:sp>
      <p:sp>
        <p:nvSpPr>
          <p:cNvPr id="10" name="Title 4">
            <a:extLst>
              <a:ext uri="{FF2B5EF4-FFF2-40B4-BE49-F238E27FC236}">
                <a16:creationId xmlns:a16="http://schemas.microsoft.com/office/drawing/2014/main" id="{B8595B40-2F73-4C6B-B037-5BB39822BA18}"/>
              </a:ext>
            </a:extLst>
          </p:cNvPr>
          <p:cNvSpPr txBox="1">
            <a:spLocks/>
          </p:cNvSpPr>
          <p:nvPr/>
        </p:nvSpPr>
        <p:spPr>
          <a:xfrm>
            <a:off x="4147529" y="4915502"/>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400" dirty="0"/>
              <a:t>Female</a:t>
            </a:r>
          </a:p>
        </p:txBody>
      </p:sp>
      <p:cxnSp>
        <p:nvCxnSpPr>
          <p:cNvPr id="13" name="Straight Arrow Connector 12">
            <a:extLst>
              <a:ext uri="{FF2B5EF4-FFF2-40B4-BE49-F238E27FC236}">
                <a16:creationId xmlns:a16="http://schemas.microsoft.com/office/drawing/2014/main" id="{99AC12EC-5FFA-4894-830C-F0B4F5001D00}"/>
              </a:ext>
            </a:extLst>
          </p:cNvPr>
          <p:cNvCxnSpPr/>
          <p:nvPr/>
        </p:nvCxnSpPr>
        <p:spPr>
          <a:xfrm flipH="1">
            <a:off x="3511826" y="2131997"/>
            <a:ext cx="629389" cy="176080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3308D04-35FC-43A4-9123-8EA0438B2B84}"/>
              </a:ext>
            </a:extLst>
          </p:cNvPr>
          <p:cNvCxnSpPr>
            <a:cxnSpLocks/>
          </p:cNvCxnSpPr>
          <p:nvPr/>
        </p:nvCxnSpPr>
        <p:spPr>
          <a:xfrm flipH="1" flipV="1">
            <a:off x="3020554" y="4411650"/>
            <a:ext cx="1114035" cy="74978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B472B6-BA2A-43BF-AE17-22F723A84E64}"/>
              </a:ext>
            </a:extLst>
          </p:cNvPr>
          <p:cNvCxnSpPr>
            <a:cxnSpLocks/>
          </p:cNvCxnSpPr>
          <p:nvPr/>
        </p:nvCxnSpPr>
        <p:spPr>
          <a:xfrm>
            <a:off x="5247681" y="2135123"/>
            <a:ext cx="795310" cy="38838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B9C5A6-2720-4BC1-8257-6650D377CFD7}"/>
              </a:ext>
            </a:extLst>
          </p:cNvPr>
          <p:cNvCxnSpPr>
            <a:cxnSpLocks/>
          </p:cNvCxnSpPr>
          <p:nvPr/>
        </p:nvCxnSpPr>
        <p:spPr>
          <a:xfrm flipV="1">
            <a:off x="5234339" y="4523993"/>
            <a:ext cx="808652" cy="62457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4">
            <a:extLst>
              <a:ext uri="{FF2B5EF4-FFF2-40B4-BE49-F238E27FC236}">
                <a16:creationId xmlns:a16="http://schemas.microsoft.com/office/drawing/2014/main" id="{87222F86-01C2-44AF-B388-5897E55C4258}"/>
              </a:ext>
            </a:extLst>
          </p:cNvPr>
          <p:cNvSpPr txBox="1">
            <a:spLocks/>
          </p:cNvSpPr>
          <p:nvPr/>
        </p:nvSpPr>
        <p:spPr>
          <a:xfrm>
            <a:off x="881226" y="5466127"/>
            <a:ext cx="7593495" cy="134086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2400" dirty="0"/>
          </a:p>
          <a:p>
            <a:r>
              <a:rPr lang="en-US" sz="2400" dirty="0"/>
              <a:t>Matched compatible male and female morphology simultaneously in the first generation?</a:t>
            </a:r>
          </a:p>
          <a:p>
            <a:r>
              <a:rPr lang="en-US" sz="2400" dirty="0"/>
              <a:t>If not, then no second generation – DEAD END  </a:t>
            </a:r>
          </a:p>
          <a:p>
            <a:endParaRPr lang="en-US" sz="2400" dirty="0"/>
          </a:p>
        </p:txBody>
      </p:sp>
      <p:pic>
        <p:nvPicPr>
          <p:cNvPr id="25" name="Picture 2" descr="End Street Sign">
            <a:extLst>
              <a:ext uri="{FF2B5EF4-FFF2-40B4-BE49-F238E27FC236}">
                <a16:creationId xmlns:a16="http://schemas.microsoft.com/office/drawing/2014/main" id="{A95AB589-C3E3-4047-8729-E8B6068D2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61" y="6136557"/>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2128821"/>
            <a:ext cx="7593495" cy="62763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Pituitary Gland</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32522" y="184614"/>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Specialized Organs Facilitating Reproduction</a:t>
            </a:r>
          </a:p>
        </p:txBody>
      </p:sp>
      <p:pic>
        <p:nvPicPr>
          <p:cNvPr id="1028" name="Picture 4" descr="Image result for pituitary gland">
            <a:extLst>
              <a:ext uri="{FF2B5EF4-FFF2-40B4-BE49-F238E27FC236}">
                <a16:creationId xmlns:a16="http://schemas.microsoft.com/office/drawing/2014/main" id="{0A0E473C-427D-4FC6-95AE-7A37C4727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3429000"/>
            <a:ext cx="4106426" cy="26398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545D441-F422-482A-9118-0B39F1840AF6}"/>
              </a:ext>
            </a:extLst>
          </p:cNvPr>
          <p:cNvSpPr txBox="1">
            <a:spLocks/>
          </p:cNvSpPr>
          <p:nvPr/>
        </p:nvSpPr>
        <p:spPr>
          <a:xfrm>
            <a:off x="4419600" y="2891244"/>
            <a:ext cx="4591878" cy="378214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6000" dirty="0"/>
              <a:t>-Found in all vertebrates</a:t>
            </a:r>
          </a:p>
          <a:p>
            <a:pPr algn="l"/>
            <a:endParaRPr lang="en-US" sz="6000" dirty="0"/>
          </a:p>
          <a:p>
            <a:pPr algn="l"/>
            <a:r>
              <a:rPr lang="en-US" sz="6000" dirty="0"/>
              <a:t>- Releases hormones controlling sperm formation and timing of egg meiosis and release</a:t>
            </a:r>
          </a:p>
          <a:p>
            <a:pPr algn="l"/>
            <a:endParaRPr lang="en-US" sz="6000" dirty="0"/>
          </a:p>
          <a:p>
            <a:pPr algn="l"/>
            <a:r>
              <a:rPr lang="en-US" sz="6000" dirty="0"/>
              <a:t>- Located in the brain</a:t>
            </a:r>
          </a:p>
          <a:p>
            <a:pPr marL="857250" indent="-857250" algn="l">
              <a:buFontTx/>
              <a:buChar char="-"/>
            </a:pPr>
            <a:endParaRPr lang="en-US" sz="6000" dirty="0"/>
          </a:p>
          <a:p>
            <a:pPr algn="l"/>
            <a:r>
              <a:rPr lang="en-US" sz="6000" dirty="0"/>
              <a:t>- Size of a small marble</a:t>
            </a:r>
          </a:p>
        </p:txBody>
      </p:sp>
      <p:sp>
        <p:nvSpPr>
          <p:cNvPr id="4" name="Arrow: Down 3">
            <a:extLst>
              <a:ext uri="{FF2B5EF4-FFF2-40B4-BE49-F238E27FC236}">
                <a16:creationId xmlns:a16="http://schemas.microsoft.com/office/drawing/2014/main" id="{C1915EB5-37D8-4ADE-BAFE-90329EBCFC31}"/>
              </a:ext>
            </a:extLst>
          </p:cNvPr>
          <p:cNvSpPr/>
          <p:nvPr/>
        </p:nvSpPr>
        <p:spPr>
          <a:xfrm rot="2816808">
            <a:off x="2609212" y="3227070"/>
            <a:ext cx="301161" cy="1678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5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2128821"/>
            <a:ext cx="7593495" cy="62763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Prostrate Gland</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32522" y="184614"/>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Specialized Organs Facilitating Reproduction</a:t>
            </a:r>
          </a:p>
        </p:txBody>
      </p:sp>
      <p:sp>
        <p:nvSpPr>
          <p:cNvPr id="5" name="Title 4">
            <a:extLst>
              <a:ext uri="{FF2B5EF4-FFF2-40B4-BE49-F238E27FC236}">
                <a16:creationId xmlns:a16="http://schemas.microsoft.com/office/drawing/2014/main" id="{E545D441-F422-482A-9118-0B39F1840AF6}"/>
              </a:ext>
            </a:extLst>
          </p:cNvPr>
          <p:cNvSpPr txBox="1">
            <a:spLocks/>
          </p:cNvSpPr>
          <p:nvPr/>
        </p:nvSpPr>
        <p:spPr>
          <a:xfrm>
            <a:off x="298174" y="2902867"/>
            <a:ext cx="8547652" cy="370594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n-US" sz="6000" dirty="0"/>
          </a:p>
          <a:p>
            <a:pPr algn="l"/>
            <a:r>
              <a:rPr lang="en-US" sz="6000" dirty="0"/>
              <a:t>- Male mammals have prostrate glands</a:t>
            </a:r>
          </a:p>
          <a:p>
            <a:pPr algn="l"/>
            <a:endParaRPr lang="en-US" sz="6000" dirty="0"/>
          </a:p>
          <a:p>
            <a:pPr algn="l"/>
            <a:r>
              <a:rPr lang="en-US" sz="6000" dirty="0"/>
              <a:t>- Located in the male at the base of the bladder</a:t>
            </a:r>
          </a:p>
          <a:p>
            <a:pPr marL="857250" indent="-857250" algn="l">
              <a:buFontTx/>
              <a:buChar char="-"/>
            </a:pPr>
            <a:endParaRPr lang="en-US" sz="6000" dirty="0"/>
          </a:p>
          <a:p>
            <a:pPr algn="l"/>
            <a:r>
              <a:rPr lang="en-US" sz="6000" dirty="0"/>
              <a:t>- Size of a walnut in humans</a:t>
            </a:r>
          </a:p>
          <a:p>
            <a:pPr marL="857250" indent="-857250" algn="l">
              <a:buFontTx/>
              <a:buChar char="-"/>
            </a:pPr>
            <a:endParaRPr lang="en-US" sz="6000" dirty="0"/>
          </a:p>
          <a:p>
            <a:pPr algn="l"/>
            <a:r>
              <a:rPr lang="en-US" sz="6000" dirty="0"/>
              <a:t>- Releases fluid </a:t>
            </a:r>
            <a:r>
              <a:rPr lang="en-US" sz="6000" u="sng" dirty="0"/>
              <a:t>protecting</a:t>
            </a:r>
            <a:r>
              <a:rPr lang="en-US" sz="6000" dirty="0"/>
              <a:t> sperm entering the female reproductive tract</a:t>
            </a:r>
          </a:p>
          <a:p>
            <a:pPr marL="1143000" indent="-1143000">
              <a:buAutoNum type="arabicPeriod"/>
            </a:pPr>
            <a:endParaRPr lang="en-US" sz="6000" dirty="0"/>
          </a:p>
        </p:txBody>
      </p:sp>
    </p:spTree>
    <p:extLst>
      <p:ext uri="{BB962C8B-B14F-4D97-AF65-F5344CB8AC3E}">
        <p14:creationId xmlns:p14="http://schemas.microsoft.com/office/powerpoint/2010/main" val="3754371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2128821"/>
            <a:ext cx="7593495" cy="62763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Ovary</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32522" y="184614"/>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Specialized Organs Facilitating Reproduction</a:t>
            </a:r>
          </a:p>
        </p:txBody>
      </p:sp>
      <p:sp>
        <p:nvSpPr>
          <p:cNvPr id="5" name="Title 4">
            <a:extLst>
              <a:ext uri="{FF2B5EF4-FFF2-40B4-BE49-F238E27FC236}">
                <a16:creationId xmlns:a16="http://schemas.microsoft.com/office/drawing/2014/main" id="{E545D441-F422-482A-9118-0B39F1840AF6}"/>
              </a:ext>
            </a:extLst>
          </p:cNvPr>
          <p:cNvSpPr txBox="1">
            <a:spLocks/>
          </p:cNvSpPr>
          <p:nvPr/>
        </p:nvSpPr>
        <p:spPr>
          <a:xfrm>
            <a:off x="298174" y="2902868"/>
            <a:ext cx="8547652" cy="364207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endParaRPr lang="en-US" sz="6000" dirty="0"/>
          </a:p>
          <a:p>
            <a:pPr algn="l"/>
            <a:r>
              <a:rPr lang="en-US" sz="6000" dirty="0"/>
              <a:t>- Produces, stores and releases eggs for fertilization.</a:t>
            </a:r>
          </a:p>
          <a:p>
            <a:pPr marL="857250" indent="-857250" algn="l">
              <a:buFontTx/>
              <a:buChar char="-"/>
            </a:pPr>
            <a:endParaRPr lang="en-US" sz="6000" dirty="0"/>
          </a:p>
          <a:p>
            <a:pPr algn="l"/>
            <a:r>
              <a:rPr lang="en-US" sz="6000" dirty="0"/>
              <a:t>- Immature eggs are reproduced by mitosis (cloning) and then undergo meiosis prior to release</a:t>
            </a:r>
          </a:p>
          <a:p>
            <a:pPr marL="857250" indent="-857250" algn="l">
              <a:buFontTx/>
              <a:buChar char="-"/>
            </a:pPr>
            <a:endParaRPr lang="en-US" sz="6000" dirty="0"/>
          </a:p>
          <a:p>
            <a:pPr algn="l"/>
            <a:r>
              <a:rPr lang="en-US" sz="6000" dirty="0"/>
              <a:t>- Controls number of eggs released for fertilization ( 1 or 1000s at a time)</a:t>
            </a:r>
          </a:p>
          <a:p>
            <a:pPr marL="857250" indent="-857250" algn="l">
              <a:buFontTx/>
              <a:buChar char="-"/>
            </a:pPr>
            <a:endParaRPr lang="en-US" sz="6000" dirty="0"/>
          </a:p>
          <a:p>
            <a:pPr algn="l"/>
            <a:r>
              <a:rPr lang="en-US" sz="6000" dirty="0"/>
              <a:t>- Releases hormones related to reproduction</a:t>
            </a:r>
          </a:p>
          <a:p>
            <a:pPr marL="1143000" indent="-1143000">
              <a:buAutoNum type="arabicPeriod"/>
            </a:pPr>
            <a:endParaRPr lang="en-US" sz="6000" dirty="0"/>
          </a:p>
        </p:txBody>
      </p:sp>
    </p:spTree>
    <p:extLst>
      <p:ext uri="{BB962C8B-B14F-4D97-AF65-F5344CB8AC3E}">
        <p14:creationId xmlns:p14="http://schemas.microsoft.com/office/powerpoint/2010/main" val="383822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E50924D-0DF9-40B2-BD93-6F27DB61559B}"/>
              </a:ext>
            </a:extLst>
          </p:cNvPr>
          <p:cNvSpPr txBox="1">
            <a:spLocks/>
          </p:cNvSpPr>
          <p:nvPr/>
        </p:nvSpPr>
        <p:spPr>
          <a:xfrm>
            <a:off x="523460" y="43701"/>
            <a:ext cx="80970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600" dirty="0"/>
              <a:t>Critical Questions</a:t>
            </a:r>
          </a:p>
          <a:p>
            <a:r>
              <a:rPr lang="en-US" sz="2400" dirty="0"/>
              <a:t>Specialized Organs Facilitating Reproduction</a:t>
            </a:r>
          </a:p>
        </p:txBody>
      </p:sp>
      <p:sp>
        <p:nvSpPr>
          <p:cNvPr id="7" name="Title 4">
            <a:extLst>
              <a:ext uri="{FF2B5EF4-FFF2-40B4-BE49-F238E27FC236}">
                <a16:creationId xmlns:a16="http://schemas.microsoft.com/office/drawing/2014/main" id="{0A7F5B74-8BA0-41F3-BB9E-72DF0E6EBD89}"/>
              </a:ext>
            </a:extLst>
          </p:cNvPr>
          <p:cNvSpPr txBox="1">
            <a:spLocks/>
          </p:cNvSpPr>
          <p:nvPr/>
        </p:nvSpPr>
        <p:spPr>
          <a:xfrm>
            <a:off x="66261" y="1010668"/>
            <a:ext cx="9011478" cy="480942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400" dirty="0"/>
              <a:t>Pituitary Glands, prostrate glands, ovaries and numerous other organs and structures all critical to successful reproduction. Some, like the pituitary gland, also support other non-reproductive body functions. The 1000s of different organisms have varied organs and structures matched to their unique reproductive system.</a:t>
            </a:r>
          </a:p>
          <a:p>
            <a:pPr marL="457200" indent="-457200" algn="l">
              <a:buAutoNum type="arabicPeriod"/>
            </a:pPr>
            <a:r>
              <a:rPr lang="en-US" sz="2400" dirty="0"/>
              <a:t>How did all required organs form at the same time?</a:t>
            </a:r>
          </a:p>
          <a:p>
            <a:pPr marL="457200" indent="-457200" algn="l">
              <a:buAutoNum type="arabicPeriod"/>
            </a:pPr>
            <a:r>
              <a:rPr lang="en-US" sz="2400" dirty="0"/>
              <a:t>How did the “multipurpose” pituitary gland form just the right reproductive hormones?</a:t>
            </a:r>
          </a:p>
          <a:p>
            <a:pPr marL="457200" indent="-457200" algn="l">
              <a:buAutoNum type="arabicPeriod"/>
            </a:pPr>
            <a:r>
              <a:rPr lang="en-US" sz="2400" dirty="0"/>
              <a:t>How could 1000s of different reproductive organs and structures form compatibly matched with 1000s of different organisms.</a:t>
            </a:r>
          </a:p>
          <a:p>
            <a:pPr marL="457200" indent="-457200" algn="l">
              <a:buAutoNum type="arabicPeriod"/>
            </a:pPr>
            <a:r>
              <a:rPr lang="en-US" sz="2400" dirty="0"/>
              <a:t>What mechanism drove the DNA coding for the various organs?</a:t>
            </a:r>
          </a:p>
          <a:p>
            <a:pPr marL="457200" indent="-457200" algn="l">
              <a:buAutoNum type="arabicPeriod"/>
            </a:pPr>
            <a:r>
              <a:rPr lang="en-US" sz="2400" dirty="0"/>
              <a:t>How could a placenta (organ that nourishes the developing fetus) develop slowly from a non-placental “common ancestor”?</a:t>
            </a:r>
          </a:p>
        </p:txBody>
      </p:sp>
      <p:sp>
        <p:nvSpPr>
          <p:cNvPr id="5" name="Title 4">
            <a:extLst>
              <a:ext uri="{FF2B5EF4-FFF2-40B4-BE49-F238E27FC236}">
                <a16:creationId xmlns:a16="http://schemas.microsoft.com/office/drawing/2014/main" id="{271DB33E-9486-412B-836E-9C7ADC8EBEE1}"/>
              </a:ext>
            </a:extLst>
          </p:cNvPr>
          <p:cNvSpPr txBox="1">
            <a:spLocks/>
          </p:cNvSpPr>
          <p:nvPr/>
        </p:nvSpPr>
        <p:spPr>
          <a:xfrm>
            <a:off x="66261" y="5880918"/>
            <a:ext cx="90114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Required organs forming simultaneously in the first generation?</a:t>
            </a:r>
          </a:p>
          <a:p>
            <a:r>
              <a:rPr lang="en-US" sz="2400" dirty="0"/>
              <a:t>If not, then no second generation – DEAD END</a:t>
            </a:r>
          </a:p>
        </p:txBody>
      </p:sp>
      <p:pic>
        <p:nvPicPr>
          <p:cNvPr id="8" name="Picture 2" descr="End Street Sign">
            <a:extLst>
              <a:ext uri="{FF2B5EF4-FFF2-40B4-BE49-F238E27FC236}">
                <a16:creationId xmlns:a16="http://schemas.microsoft.com/office/drawing/2014/main" id="{6CA52666-3B0C-47E9-B63C-025BF5DD7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68" y="6189003"/>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0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2133691"/>
            <a:ext cx="7593495"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Fertilization Pin Numbers</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32522" y="139887"/>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Species to Species Reproductive Road Blocks</a:t>
            </a:r>
          </a:p>
        </p:txBody>
      </p:sp>
      <p:pic>
        <p:nvPicPr>
          <p:cNvPr id="4" name="Picture 2" descr="See the source image">
            <a:extLst>
              <a:ext uri="{FF2B5EF4-FFF2-40B4-BE49-F238E27FC236}">
                <a16:creationId xmlns:a16="http://schemas.microsoft.com/office/drawing/2014/main" id="{F50252AF-0A6A-4B83-B59E-64C3074640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361" y="4075229"/>
            <a:ext cx="2289276" cy="26428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0E6BCD-7D08-44CE-9966-05D83E200991}"/>
              </a:ext>
            </a:extLst>
          </p:cNvPr>
          <p:cNvSpPr/>
          <p:nvPr/>
        </p:nvSpPr>
        <p:spPr>
          <a:xfrm>
            <a:off x="3427361" y="6520070"/>
            <a:ext cx="2289276" cy="1980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789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9B91EF4-0E58-402E-B706-1AB361340FB8}"/>
              </a:ext>
            </a:extLst>
          </p:cNvPr>
          <p:cNvSpPr txBox="1">
            <a:spLocks/>
          </p:cNvSpPr>
          <p:nvPr/>
        </p:nvSpPr>
        <p:spPr>
          <a:xfrm>
            <a:off x="66260" y="1171019"/>
            <a:ext cx="9011478" cy="426771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400" dirty="0"/>
              <a:t>Eggs and sperm of the same species have species specific chemical codes and corresponding receptor preventing cross-fertilization from other species. </a:t>
            </a:r>
          </a:p>
          <a:p>
            <a:pPr algn="l"/>
            <a:endParaRPr lang="en-US" sz="2400" dirty="0"/>
          </a:p>
          <a:p>
            <a:pPr algn="l"/>
            <a:endParaRPr lang="en-US" sz="2400" dirty="0"/>
          </a:p>
          <a:p>
            <a:pPr algn="l"/>
            <a:endParaRPr lang="en-US" sz="2400" dirty="0"/>
          </a:p>
          <a:p>
            <a:pPr algn="l"/>
            <a:r>
              <a:rPr lang="en-US" sz="2400" dirty="0"/>
              <a:t>Handy safety feature for spawning fish!</a:t>
            </a:r>
          </a:p>
          <a:p>
            <a:pPr algn="l"/>
            <a:endParaRPr lang="en-US" sz="2400" dirty="0"/>
          </a:p>
          <a:p>
            <a:pPr algn="l"/>
            <a:endParaRPr lang="en-US" sz="2400" dirty="0"/>
          </a:p>
          <a:p>
            <a:pPr algn="l"/>
            <a:endParaRPr lang="en-US" sz="2400" dirty="0"/>
          </a:p>
          <a:p>
            <a:pPr marL="457200" indent="-457200" algn="l">
              <a:buAutoNum type="arabicPeriod"/>
            </a:pPr>
            <a:r>
              <a:rPr lang="en-US" sz="2400" dirty="0"/>
              <a:t>How did same species codes and receptors </a:t>
            </a:r>
            <a:r>
              <a:rPr lang="en-US" sz="2400" u="sng" dirty="0"/>
              <a:t>gradually</a:t>
            </a:r>
            <a:r>
              <a:rPr lang="en-US" sz="2400" dirty="0"/>
              <a:t> form?</a:t>
            </a:r>
          </a:p>
          <a:p>
            <a:pPr marL="457200" indent="-457200" algn="l">
              <a:buAutoNum type="arabicPeriod"/>
            </a:pPr>
            <a:r>
              <a:rPr lang="en-US" sz="2400" dirty="0"/>
              <a:t>A perfect matching code formed concurrently in the male and female?</a:t>
            </a:r>
          </a:p>
          <a:p>
            <a:pPr marL="457200" indent="-457200" algn="l">
              <a:buAutoNum type="arabicPeriod"/>
            </a:pPr>
            <a:r>
              <a:rPr lang="en-US" sz="2400" dirty="0"/>
              <a:t>Transitioning species would require simultaneous pin number changes.</a:t>
            </a:r>
          </a:p>
          <a:p>
            <a:pPr marL="457200" indent="-457200" algn="l">
              <a:buAutoNum type="arabicPeriod"/>
            </a:pPr>
            <a:r>
              <a:rPr lang="en-US" sz="2400" dirty="0"/>
              <a:t>The DNA for one pin code set cannot pass on a new set – self limiting</a:t>
            </a:r>
          </a:p>
          <a:p>
            <a:pPr marL="457200" indent="-457200" algn="l">
              <a:buAutoNum type="arabicPeriod"/>
            </a:pPr>
            <a:r>
              <a:rPr lang="en-US" sz="2400" dirty="0"/>
              <a:t>The pin number system prevents “spawning” new life forms </a:t>
            </a:r>
            <a:r>
              <a:rPr lang="en-US" sz="2400" u="sng" dirty="0"/>
              <a:t>on purpose</a:t>
            </a:r>
            <a:r>
              <a:rPr lang="en-US" sz="2400" dirty="0"/>
              <a:t>. </a:t>
            </a:r>
          </a:p>
          <a:p>
            <a:pPr algn="l"/>
            <a:endParaRPr lang="en-US" sz="2400" dirty="0"/>
          </a:p>
          <a:p>
            <a:r>
              <a:rPr lang="en-US" sz="2400" dirty="0"/>
              <a:t>  </a:t>
            </a:r>
          </a:p>
        </p:txBody>
      </p:sp>
      <p:pic>
        <p:nvPicPr>
          <p:cNvPr id="2050" name="Picture 2" descr="Image result for spawning salmon">
            <a:extLst>
              <a:ext uri="{FF2B5EF4-FFF2-40B4-BE49-F238E27FC236}">
                <a16:creationId xmlns:a16="http://schemas.microsoft.com/office/drawing/2014/main" id="{FFB12B0E-1E6C-4D49-AE9B-9D7638CAF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803" y="1861786"/>
            <a:ext cx="2339932" cy="165821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82FE57F5-0116-421B-B591-5C23312BEB1C}"/>
              </a:ext>
            </a:extLst>
          </p:cNvPr>
          <p:cNvSpPr txBox="1">
            <a:spLocks/>
          </p:cNvSpPr>
          <p:nvPr/>
        </p:nvSpPr>
        <p:spPr>
          <a:xfrm>
            <a:off x="523460" y="100037"/>
            <a:ext cx="80970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600" dirty="0"/>
              <a:t>Critical Questions</a:t>
            </a:r>
          </a:p>
          <a:p>
            <a:r>
              <a:rPr lang="en-US" sz="2400"/>
              <a:t>Fertilization Pin Numbers</a:t>
            </a:r>
            <a:endParaRPr lang="en-US" sz="2400" dirty="0"/>
          </a:p>
        </p:txBody>
      </p:sp>
      <p:sp>
        <p:nvSpPr>
          <p:cNvPr id="6" name="Title 4">
            <a:extLst>
              <a:ext uri="{FF2B5EF4-FFF2-40B4-BE49-F238E27FC236}">
                <a16:creationId xmlns:a16="http://schemas.microsoft.com/office/drawing/2014/main" id="{17B91B8B-6413-4307-9EC4-B6765B961B50}"/>
              </a:ext>
            </a:extLst>
          </p:cNvPr>
          <p:cNvSpPr txBox="1">
            <a:spLocks/>
          </p:cNvSpPr>
          <p:nvPr/>
        </p:nvSpPr>
        <p:spPr>
          <a:xfrm>
            <a:off x="66261" y="5582061"/>
            <a:ext cx="9011478" cy="112642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Unique matching “Pin” numbers in the first generation?</a:t>
            </a:r>
          </a:p>
          <a:p>
            <a:r>
              <a:rPr lang="en-US" sz="2400" dirty="0"/>
              <a:t>If not, then no second generation – DEAD END</a:t>
            </a:r>
          </a:p>
        </p:txBody>
      </p:sp>
      <p:pic>
        <p:nvPicPr>
          <p:cNvPr id="8" name="Picture 2" descr="End Street Sign">
            <a:extLst>
              <a:ext uri="{FF2B5EF4-FFF2-40B4-BE49-F238E27FC236}">
                <a16:creationId xmlns:a16="http://schemas.microsoft.com/office/drawing/2014/main" id="{40E2D928-CA2E-4355-9DE5-FE5A9BE4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341" y="6129498"/>
            <a:ext cx="574189"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35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407394" y="930965"/>
            <a:ext cx="8329212" cy="4996069"/>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dirty="0"/>
              <a:t>“Horses Fly”</a:t>
            </a:r>
            <a:br>
              <a:rPr lang="en-US" sz="3600" dirty="0"/>
            </a:br>
            <a:br>
              <a:rPr lang="en-US" sz="3600" dirty="0"/>
            </a:br>
            <a:r>
              <a:rPr lang="en-US" sz="3600" b="1" dirty="0"/>
              <a:t>IS THIS STATEMENT TRUE?</a:t>
            </a:r>
            <a:br>
              <a:rPr lang="en-US" sz="3600" b="1" dirty="0"/>
            </a:br>
            <a:br>
              <a:rPr lang="en-US" sz="3600" dirty="0"/>
            </a:br>
            <a:r>
              <a:rPr lang="en-US" sz="3600" dirty="0"/>
              <a:t>Absolutely</a:t>
            </a:r>
            <a:br>
              <a:rPr lang="en-US" sz="3600" dirty="0"/>
            </a:br>
            <a:r>
              <a:rPr lang="en-US" sz="3600" dirty="0"/>
              <a:t>Likely</a:t>
            </a:r>
            <a:br>
              <a:rPr lang="en-US" sz="3600" dirty="0"/>
            </a:br>
            <a:r>
              <a:rPr lang="en-US" sz="3600" dirty="0"/>
              <a:t>Possibly</a:t>
            </a:r>
            <a:br>
              <a:rPr lang="en-US" sz="3600" dirty="0"/>
            </a:br>
            <a:r>
              <a:rPr lang="en-US" sz="3600" dirty="0"/>
              <a:t>Probably</a:t>
            </a:r>
            <a:br>
              <a:rPr lang="en-US" sz="3600" dirty="0"/>
            </a:br>
            <a:r>
              <a:rPr lang="en-US" sz="3600" dirty="0"/>
              <a:t>Improbably</a:t>
            </a:r>
            <a:br>
              <a:rPr lang="en-US" sz="3600" dirty="0"/>
            </a:br>
            <a:r>
              <a:rPr lang="en-US" sz="3600" dirty="0"/>
              <a:t>Impossible</a:t>
            </a:r>
            <a:endParaRPr lang="en-US" sz="6000" dirty="0"/>
          </a:p>
        </p:txBody>
      </p:sp>
      <p:pic>
        <p:nvPicPr>
          <p:cNvPr id="4" name="Picture 14" descr="Image result for Pegasus Flying Horse">
            <a:extLst>
              <a:ext uri="{FF2B5EF4-FFF2-40B4-BE49-F238E27FC236}">
                <a16:creationId xmlns:a16="http://schemas.microsoft.com/office/drawing/2014/main" id="{82108F00-9D25-421A-AAF2-89F9CE8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396" y="2581986"/>
            <a:ext cx="2196653" cy="16940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39FF887-3D6A-4019-853D-6CE4E55D7B27}"/>
              </a:ext>
            </a:extLst>
          </p:cNvPr>
          <p:cNvSpPr txBox="1">
            <a:spLocks/>
          </p:cNvSpPr>
          <p:nvPr/>
        </p:nvSpPr>
        <p:spPr>
          <a:xfrm>
            <a:off x="698271" y="2528978"/>
            <a:ext cx="1753381"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u="sng" dirty="0"/>
              <a:t>Apply</a:t>
            </a:r>
            <a:endParaRPr lang="en-US" sz="2400" dirty="0"/>
          </a:p>
          <a:p>
            <a:pPr marL="457200" indent="-457200" algn="just">
              <a:buAutoNum type="arabicPeriod"/>
            </a:pPr>
            <a:r>
              <a:rPr lang="en-US" sz="2400" dirty="0"/>
              <a:t>Critical Thinking</a:t>
            </a:r>
          </a:p>
          <a:p>
            <a:pPr marL="457200" indent="-457200" algn="just">
              <a:buAutoNum type="arabicPeriod"/>
            </a:pPr>
            <a:r>
              <a:rPr lang="en-US" sz="2400" dirty="0"/>
              <a:t>Logic</a:t>
            </a:r>
          </a:p>
        </p:txBody>
      </p:sp>
      <p:sp>
        <p:nvSpPr>
          <p:cNvPr id="6" name="Title 4">
            <a:extLst>
              <a:ext uri="{FF2B5EF4-FFF2-40B4-BE49-F238E27FC236}">
                <a16:creationId xmlns:a16="http://schemas.microsoft.com/office/drawing/2014/main" id="{835FBB13-0BA0-4798-A8A0-9190D5B37ECD}"/>
              </a:ext>
            </a:extLst>
          </p:cNvPr>
          <p:cNvSpPr txBox="1">
            <a:spLocks/>
          </p:cNvSpPr>
          <p:nvPr/>
        </p:nvSpPr>
        <p:spPr>
          <a:xfrm>
            <a:off x="698270" y="4443916"/>
            <a:ext cx="1753381"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just">
              <a:buAutoNum type="arabicPeriod"/>
            </a:pPr>
            <a:r>
              <a:rPr lang="en-US" sz="2400" dirty="0"/>
              <a:t>Science</a:t>
            </a:r>
          </a:p>
          <a:p>
            <a:pPr marL="457200" indent="-457200" algn="just">
              <a:buAutoNum type="arabicPeriod"/>
            </a:pPr>
            <a:r>
              <a:rPr lang="en-US" sz="2400" dirty="0"/>
              <a:t>Reality</a:t>
            </a:r>
          </a:p>
        </p:txBody>
      </p:sp>
      <p:sp>
        <p:nvSpPr>
          <p:cNvPr id="7" name="Title 4">
            <a:extLst>
              <a:ext uri="{FF2B5EF4-FFF2-40B4-BE49-F238E27FC236}">
                <a16:creationId xmlns:a16="http://schemas.microsoft.com/office/drawing/2014/main" id="{FFBEE66B-EC5C-4C0B-A718-DD1640C8BC79}"/>
              </a:ext>
            </a:extLst>
          </p:cNvPr>
          <p:cNvSpPr txBox="1">
            <a:spLocks/>
          </p:cNvSpPr>
          <p:nvPr/>
        </p:nvSpPr>
        <p:spPr>
          <a:xfrm>
            <a:off x="1278051" y="3922644"/>
            <a:ext cx="593817" cy="457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To</a:t>
            </a:r>
          </a:p>
        </p:txBody>
      </p:sp>
      <p:sp>
        <p:nvSpPr>
          <p:cNvPr id="9" name="Title 4">
            <a:extLst>
              <a:ext uri="{FF2B5EF4-FFF2-40B4-BE49-F238E27FC236}">
                <a16:creationId xmlns:a16="http://schemas.microsoft.com/office/drawing/2014/main" id="{CFEE1C85-FB9C-45E4-8BD4-1B285947915D}"/>
              </a:ext>
            </a:extLst>
          </p:cNvPr>
          <p:cNvSpPr txBox="1">
            <a:spLocks/>
          </p:cNvSpPr>
          <p:nvPr/>
        </p:nvSpPr>
        <p:spPr>
          <a:xfrm>
            <a:off x="6234214" y="4427379"/>
            <a:ext cx="1975016" cy="134065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u="sng" dirty="0"/>
              <a:t>Bias</a:t>
            </a:r>
            <a:endParaRPr lang="en-US" sz="2400" dirty="0"/>
          </a:p>
          <a:p>
            <a:pPr marL="457200" indent="-457200" algn="just">
              <a:buAutoNum type="arabicPeriod"/>
            </a:pPr>
            <a:r>
              <a:rPr lang="en-US" sz="2400" dirty="0"/>
              <a:t>Need-Want</a:t>
            </a:r>
          </a:p>
          <a:p>
            <a:pPr marL="457200" indent="-457200" algn="just">
              <a:buAutoNum type="arabicPeriod"/>
            </a:pPr>
            <a:r>
              <a:rPr lang="en-US" sz="2400" dirty="0"/>
              <a:t>Hope</a:t>
            </a:r>
          </a:p>
          <a:p>
            <a:pPr marL="457200" indent="-457200" algn="just">
              <a:buAutoNum type="arabicPeriod"/>
            </a:pPr>
            <a:r>
              <a:rPr lang="en-US" sz="2400" dirty="0"/>
              <a:t>Agenda</a:t>
            </a:r>
          </a:p>
        </p:txBody>
      </p:sp>
    </p:spTree>
    <p:extLst>
      <p:ext uri="{BB962C8B-B14F-4D97-AF65-F5344CB8AC3E}">
        <p14:creationId xmlns:p14="http://schemas.microsoft.com/office/powerpoint/2010/main" val="42792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88504" y="2940616"/>
            <a:ext cx="7593495"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Amphibians to Reptiles</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4" y="490083"/>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Transition Points on the Evolutionary Tree</a:t>
            </a:r>
          </a:p>
        </p:txBody>
      </p:sp>
      <p:pic>
        <p:nvPicPr>
          <p:cNvPr id="1026" name="Picture 2" descr="Image result for Amphibian Reproduction Methods. Size: 172 x 170. Source: sites.google.com">
            <a:extLst>
              <a:ext uri="{FF2B5EF4-FFF2-40B4-BE49-F238E27FC236}">
                <a16:creationId xmlns:a16="http://schemas.microsoft.com/office/drawing/2014/main" id="{C254912C-1EC9-4D06-B173-536551240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03" y="4906288"/>
            <a:ext cx="1760144" cy="17396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ptile laying eggs">
            <a:extLst>
              <a:ext uri="{FF2B5EF4-FFF2-40B4-BE49-F238E27FC236}">
                <a16:creationId xmlns:a16="http://schemas.microsoft.com/office/drawing/2014/main" id="{5C15517B-4A57-46A4-806C-516EFE856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899" y="4912415"/>
            <a:ext cx="30861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27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126759"/>
            <a:ext cx="7593495" cy="6600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a:t>Amphibians Reproduce by External Fertilization </a:t>
            </a:r>
          </a:p>
        </p:txBody>
      </p:sp>
      <p:pic>
        <p:nvPicPr>
          <p:cNvPr id="2050" name="Picture 2" descr="See the source image">
            <a:extLst>
              <a:ext uri="{FF2B5EF4-FFF2-40B4-BE49-F238E27FC236}">
                <a16:creationId xmlns:a16="http://schemas.microsoft.com/office/drawing/2014/main" id="{BEB88F95-0741-4091-8504-B0F8A7CB0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326" y="908363"/>
            <a:ext cx="3549345" cy="240468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a:extLst>
              <a:ext uri="{FF2B5EF4-FFF2-40B4-BE49-F238E27FC236}">
                <a16:creationId xmlns:a16="http://schemas.microsoft.com/office/drawing/2014/main" id="{71589E80-A5D9-47B2-8444-253F50ADB2E9}"/>
              </a:ext>
            </a:extLst>
          </p:cNvPr>
          <p:cNvSpPr txBox="1">
            <a:spLocks/>
          </p:cNvSpPr>
          <p:nvPr/>
        </p:nvSpPr>
        <p:spPr>
          <a:xfrm>
            <a:off x="775252" y="3429000"/>
            <a:ext cx="7593495" cy="10800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dirty="0"/>
              <a:t>Reptiles Reproduce by Internal  Fertilization</a:t>
            </a:r>
          </a:p>
          <a:p>
            <a:r>
              <a:rPr lang="en-US" sz="2800" dirty="0"/>
              <a:t>(Amniotic Egg) </a:t>
            </a:r>
          </a:p>
        </p:txBody>
      </p:sp>
      <p:pic>
        <p:nvPicPr>
          <p:cNvPr id="2052" name="Picture 4" descr="Image result for reptile laying eggs">
            <a:extLst>
              <a:ext uri="{FF2B5EF4-FFF2-40B4-BE49-F238E27FC236}">
                <a16:creationId xmlns:a16="http://schemas.microsoft.com/office/drawing/2014/main" id="{711F5B32-DC4B-4E60-AFDA-5390A18D2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7" y="4651943"/>
            <a:ext cx="3510388" cy="21062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ptile laying eggs">
            <a:extLst>
              <a:ext uri="{FF2B5EF4-FFF2-40B4-BE49-F238E27FC236}">
                <a16:creationId xmlns:a16="http://schemas.microsoft.com/office/drawing/2014/main" id="{907E389D-7A1D-4F8A-83C2-04B7DC177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130" y="4649327"/>
            <a:ext cx="20193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eptile laying eggs">
            <a:extLst>
              <a:ext uri="{FF2B5EF4-FFF2-40B4-BE49-F238E27FC236}">
                <a16:creationId xmlns:a16="http://schemas.microsoft.com/office/drawing/2014/main" id="{09B3ED52-FC50-491A-B8A5-2A7CC1BEC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422" y="4649327"/>
            <a:ext cx="3122871" cy="20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D77D40D-A045-470A-A3F0-8A7AF1E1D7AD}"/>
              </a:ext>
            </a:extLst>
          </p:cNvPr>
          <p:cNvSpPr txBox="1">
            <a:spLocks/>
          </p:cNvSpPr>
          <p:nvPr/>
        </p:nvSpPr>
        <p:spPr>
          <a:xfrm>
            <a:off x="523461" y="203116"/>
            <a:ext cx="80970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5600" dirty="0"/>
              <a:t>Critical Questions</a:t>
            </a:r>
          </a:p>
          <a:p>
            <a:r>
              <a:rPr lang="en-US" sz="2400" dirty="0"/>
              <a:t>Amphibians to Reptiles</a:t>
            </a:r>
          </a:p>
        </p:txBody>
      </p:sp>
      <p:sp>
        <p:nvSpPr>
          <p:cNvPr id="3" name="Title 4">
            <a:extLst>
              <a:ext uri="{FF2B5EF4-FFF2-40B4-BE49-F238E27FC236}">
                <a16:creationId xmlns:a16="http://schemas.microsoft.com/office/drawing/2014/main" id="{56973999-3AEB-4803-A8D2-66D4E5E0D901}"/>
              </a:ext>
            </a:extLst>
          </p:cNvPr>
          <p:cNvSpPr txBox="1">
            <a:spLocks/>
          </p:cNvSpPr>
          <p:nvPr/>
        </p:nvSpPr>
        <p:spPr>
          <a:xfrm>
            <a:off x="475791" y="1323584"/>
            <a:ext cx="8097078" cy="444450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457200" indent="-457200" algn="l">
              <a:buAutoNum type="arabicPeriod"/>
            </a:pPr>
            <a:r>
              <a:rPr lang="en-US" sz="2400" dirty="0"/>
              <a:t>How could the first reptilian amniotic egg develop from a amphibian non-amniotic egg through small successive mutational changes?</a:t>
            </a:r>
          </a:p>
          <a:p>
            <a:pPr marL="457200" indent="-457200" algn="l">
              <a:buAutoNum type="arabicPeriod"/>
            </a:pPr>
            <a:r>
              <a:rPr lang="en-US" sz="2400" dirty="0"/>
              <a:t>How many successive permutations would it take to develop the physical structures to facilitate internal fertilization in reptiles compared to simple egg and sperm discharge in amphibians.</a:t>
            </a:r>
          </a:p>
          <a:p>
            <a:pPr marL="457200" indent="-457200" algn="l">
              <a:buAutoNum type="arabicPeriod"/>
            </a:pPr>
            <a:r>
              <a:rPr lang="en-US" sz="2400" dirty="0"/>
              <a:t>How could </a:t>
            </a:r>
            <a:r>
              <a:rPr lang="en-US" sz="2400" u="sng" dirty="0"/>
              <a:t>fully functional</a:t>
            </a:r>
            <a:r>
              <a:rPr lang="en-US" sz="2400" dirty="0"/>
              <a:t> male and female reptiles develop simultaneously?</a:t>
            </a:r>
          </a:p>
          <a:p>
            <a:pPr marL="457200" indent="-457200" algn="l">
              <a:buAutoNum type="arabicPeriod"/>
            </a:pPr>
            <a:r>
              <a:rPr lang="en-US" sz="2400" dirty="0"/>
              <a:t>How could the reptile egg shell develop from a soft amphibian soft moist egg membrane?   </a:t>
            </a:r>
          </a:p>
        </p:txBody>
      </p:sp>
      <p:sp>
        <p:nvSpPr>
          <p:cNvPr id="5" name="Title 4">
            <a:extLst>
              <a:ext uri="{FF2B5EF4-FFF2-40B4-BE49-F238E27FC236}">
                <a16:creationId xmlns:a16="http://schemas.microsoft.com/office/drawing/2014/main" id="{D0660CB3-9AC3-43FD-AE7B-33097E3F5785}"/>
              </a:ext>
            </a:extLst>
          </p:cNvPr>
          <p:cNvSpPr txBox="1">
            <a:spLocks/>
          </p:cNvSpPr>
          <p:nvPr/>
        </p:nvSpPr>
        <p:spPr>
          <a:xfrm>
            <a:off x="475791" y="5880918"/>
            <a:ext cx="80970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The reptilian system in the first generation?</a:t>
            </a:r>
          </a:p>
          <a:p>
            <a:r>
              <a:rPr lang="en-US" sz="2400" dirty="0"/>
              <a:t>If not, then no second generation – DEAD END</a:t>
            </a:r>
          </a:p>
        </p:txBody>
      </p:sp>
      <p:pic>
        <p:nvPicPr>
          <p:cNvPr id="4" name="Picture 2" descr="End Street Sign">
            <a:extLst>
              <a:ext uri="{FF2B5EF4-FFF2-40B4-BE49-F238E27FC236}">
                <a16:creationId xmlns:a16="http://schemas.microsoft.com/office/drawing/2014/main" id="{F30DC378-C5B0-4136-B7A4-78E0F6CD6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350" y="6058994"/>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1074522" y="1853837"/>
            <a:ext cx="7593495" cy="339854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Reproductive instincts and drives required in </a:t>
            </a:r>
            <a:r>
              <a:rPr lang="en-US" sz="2400" u="sng" dirty="0"/>
              <a:t>both</a:t>
            </a:r>
            <a:r>
              <a:rPr lang="en-US" sz="2400" dirty="0"/>
              <a:t> male and females at the same time.</a:t>
            </a:r>
          </a:p>
          <a:p>
            <a:r>
              <a:rPr lang="en-US" sz="2400" dirty="0"/>
              <a:t>1000’s Organisms Each with Unique Mating “Dances”</a:t>
            </a:r>
          </a:p>
          <a:p>
            <a:r>
              <a:rPr lang="en-US" sz="2400" dirty="0"/>
              <a:t>Tied to Meiotic Maturity of Sperm and Egg  </a:t>
            </a:r>
          </a:p>
          <a:p>
            <a:endParaRPr lang="en-US" sz="2400" dirty="0"/>
          </a:p>
          <a:p>
            <a:endParaRPr lang="en-US" sz="2400" dirty="0"/>
          </a:p>
          <a:p>
            <a:endParaRPr lang="en-US" sz="2400" dirty="0"/>
          </a:p>
          <a:p>
            <a:endParaRPr lang="en-US" sz="2400" dirty="0"/>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88961"/>
            <a:ext cx="8878956" cy="16661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Male and Female Reproductive Ritual</a:t>
            </a:r>
          </a:p>
        </p:txBody>
      </p:sp>
      <p:pic>
        <p:nvPicPr>
          <p:cNvPr id="6" name="Picture 2">
            <a:extLst>
              <a:ext uri="{FF2B5EF4-FFF2-40B4-BE49-F238E27FC236}">
                <a16:creationId xmlns:a16="http://schemas.microsoft.com/office/drawing/2014/main" id="{5048DE87-9DD0-4BDE-824C-B28980F73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613" y="3429000"/>
            <a:ext cx="2188317" cy="161935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CBCF9D4F-EF05-4508-9A5E-BB1127D2C096}"/>
              </a:ext>
            </a:extLst>
          </p:cNvPr>
          <p:cNvSpPr txBox="1">
            <a:spLocks/>
          </p:cNvSpPr>
          <p:nvPr/>
        </p:nvSpPr>
        <p:spPr>
          <a:xfrm>
            <a:off x="2268321" y="3429000"/>
            <a:ext cx="2188316" cy="158468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a:t>Male didn’t show – out chasing herring</a:t>
            </a:r>
          </a:p>
        </p:txBody>
      </p:sp>
      <p:pic>
        <p:nvPicPr>
          <p:cNvPr id="2050" name="Picture 2" descr="Image result for herring">
            <a:extLst>
              <a:ext uri="{FF2B5EF4-FFF2-40B4-BE49-F238E27FC236}">
                <a16:creationId xmlns:a16="http://schemas.microsoft.com/office/drawing/2014/main" id="{8B738067-860C-4123-BEA5-CBE7960480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0616" y="4550627"/>
            <a:ext cx="883726" cy="40374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a:extLst>
              <a:ext uri="{FF2B5EF4-FFF2-40B4-BE49-F238E27FC236}">
                <a16:creationId xmlns:a16="http://schemas.microsoft.com/office/drawing/2014/main" id="{E4A3E992-4DD8-4F9C-A162-EB435F77EDB7}"/>
              </a:ext>
            </a:extLst>
          </p:cNvPr>
          <p:cNvSpPr txBox="1">
            <a:spLocks/>
          </p:cNvSpPr>
          <p:nvPr/>
        </p:nvSpPr>
        <p:spPr>
          <a:xfrm>
            <a:off x="145774" y="5481007"/>
            <a:ext cx="8878955" cy="110784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100% male and female matched mating drives in the first generation?</a:t>
            </a:r>
          </a:p>
          <a:p>
            <a:r>
              <a:rPr lang="en-US" sz="2400" dirty="0"/>
              <a:t>If not, then no second generation – DEAD END</a:t>
            </a:r>
          </a:p>
        </p:txBody>
      </p:sp>
      <p:pic>
        <p:nvPicPr>
          <p:cNvPr id="9" name="Picture 2" descr="End Street Sign">
            <a:extLst>
              <a:ext uri="{FF2B5EF4-FFF2-40B4-BE49-F238E27FC236}">
                <a16:creationId xmlns:a16="http://schemas.microsoft.com/office/drawing/2014/main" id="{89C2331D-4304-4B73-AC4B-CF2F0639D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038" y="5985265"/>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1540680"/>
            <a:ext cx="7593495" cy="41970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Deep Sea Angler Fish</a:t>
            </a:r>
          </a:p>
          <a:p>
            <a:r>
              <a:rPr lang="en-US" sz="2400" dirty="0"/>
              <a:t>Male attaches (bites) permanently to the female</a:t>
            </a:r>
          </a:p>
          <a:p>
            <a:r>
              <a:rPr lang="en-US" sz="2400" dirty="0"/>
              <a:t>Male circulatory system co-mingles as a parasite</a:t>
            </a:r>
          </a:p>
          <a:p>
            <a:r>
              <a:rPr lang="en-US" sz="2400" dirty="0"/>
              <a:t>Permanent source of sperm</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2"/>
            <a:ext cx="8878956" cy="132568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Male and Female Bizarre Reproductive Ritual</a:t>
            </a:r>
          </a:p>
        </p:txBody>
      </p:sp>
      <p:pic>
        <p:nvPicPr>
          <p:cNvPr id="1026" name="Picture 2" descr="Image result for anglerfish">
            <a:extLst>
              <a:ext uri="{FF2B5EF4-FFF2-40B4-BE49-F238E27FC236}">
                <a16:creationId xmlns:a16="http://schemas.microsoft.com/office/drawing/2014/main" id="{32A2F3AE-2E0E-4E15-A936-2AC141FDE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612" y="2995647"/>
            <a:ext cx="3322775" cy="25669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a:extLst>
              <a:ext uri="{FF2B5EF4-FFF2-40B4-BE49-F238E27FC236}">
                <a16:creationId xmlns:a16="http://schemas.microsoft.com/office/drawing/2014/main" id="{DDDF8C53-D2DD-4A30-90A3-A837D81B07FA}"/>
              </a:ext>
            </a:extLst>
          </p:cNvPr>
          <p:cNvSpPr txBox="1">
            <a:spLocks/>
          </p:cNvSpPr>
          <p:nvPr/>
        </p:nvSpPr>
        <p:spPr>
          <a:xfrm>
            <a:off x="6233387" y="4440643"/>
            <a:ext cx="1100152" cy="49512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400" dirty="0"/>
              <a:t>Attached Male</a:t>
            </a:r>
          </a:p>
        </p:txBody>
      </p:sp>
      <p:sp>
        <p:nvSpPr>
          <p:cNvPr id="4" name="Arrow: Right 3">
            <a:extLst>
              <a:ext uri="{FF2B5EF4-FFF2-40B4-BE49-F238E27FC236}">
                <a16:creationId xmlns:a16="http://schemas.microsoft.com/office/drawing/2014/main" id="{95523898-2EE9-4D95-A7C3-E01DAD8B04FC}"/>
              </a:ext>
            </a:extLst>
          </p:cNvPr>
          <p:cNvSpPr/>
          <p:nvPr/>
        </p:nvSpPr>
        <p:spPr>
          <a:xfrm rot="10800000">
            <a:off x="5485519" y="4557711"/>
            <a:ext cx="636104" cy="20719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ECFD6041-E932-4A2C-8FC4-BF1F97EDF749}"/>
              </a:ext>
            </a:extLst>
          </p:cNvPr>
          <p:cNvSpPr txBox="1">
            <a:spLocks/>
          </p:cNvSpPr>
          <p:nvPr/>
        </p:nvSpPr>
        <p:spPr>
          <a:xfrm>
            <a:off x="523461" y="5863141"/>
            <a:ext cx="80970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How did this system evolve in the first generation?</a:t>
            </a:r>
          </a:p>
          <a:p>
            <a:r>
              <a:rPr lang="en-US" sz="2400" dirty="0"/>
              <a:t>If not, then no second generation – DEAD END</a:t>
            </a:r>
          </a:p>
        </p:txBody>
      </p:sp>
      <p:pic>
        <p:nvPicPr>
          <p:cNvPr id="10" name="Picture 2" descr="End Street Sign">
            <a:extLst>
              <a:ext uri="{FF2B5EF4-FFF2-40B4-BE49-F238E27FC236}">
                <a16:creationId xmlns:a16="http://schemas.microsoft.com/office/drawing/2014/main" id="{DDD647AF-ADB5-4059-8F6E-A948B0D93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20" y="6041217"/>
            <a:ext cx="5715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3099643"/>
            <a:ext cx="7593495" cy="21084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u="sng"/>
              <a:t>How</a:t>
            </a:r>
            <a:r>
              <a:rPr lang="en-US" sz="3200"/>
              <a:t> did sexual reproduction evolve?</a:t>
            </a:r>
          </a:p>
          <a:p>
            <a:endParaRPr lang="en-US" sz="3200"/>
          </a:p>
          <a:p>
            <a:r>
              <a:rPr lang="en-US" sz="3200"/>
              <a:t>(List of theories on next slide)</a:t>
            </a:r>
            <a:endParaRPr lang="en-US" sz="32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Evolutionary Answers</a:t>
            </a:r>
          </a:p>
        </p:txBody>
      </p:sp>
    </p:spTree>
    <p:extLst>
      <p:ext uri="{BB962C8B-B14F-4D97-AF65-F5344CB8AC3E}">
        <p14:creationId xmlns:p14="http://schemas.microsoft.com/office/powerpoint/2010/main" val="2217260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27222A3-7945-4D29-BAB0-1D827990F463}"/>
              </a:ext>
            </a:extLst>
          </p:cNvPr>
          <p:cNvSpPr txBox="1">
            <a:spLocks/>
          </p:cNvSpPr>
          <p:nvPr/>
        </p:nvSpPr>
        <p:spPr>
          <a:xfrm>
            <a:off x="775250" y="5422769"/>
            <a:ext cx="7593495" cy="1112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t>Sexual Reproduction has been called the </a:t>
            </a:r>
            <a:br>
              <a:rPr lang="en-US" sz="3200" dirty="0"/>
            </a:br>
            <a:r>
              <a:rPr lang="en-US" sz="3200" dirty="0"/>
              <a:t>“Queen of Evolutionary Problems”</a:t>
            </a:r>
          </a:p>
        </p:txBody>
      </p:sp>
      <p:pic>
        <p:nvPicPr>
          <p:cNvPr id="3076" name="Picture 4" descr="Image result for Dark Question Mark">
            <a:extLst>
              <a:ext uri="{FF2B5EF4-FFF2-40B4-BE49-F238E27FC236}">
                <a16:creationId xmlns:a16="http://schemas.microsoft.com/office/drawing/2014/main" id="{F7509916-B2B6-4BC9-B5B0-A73AA1A77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0" y="167037"/>
            <a:ext cx="8840153" cy="510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6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a:xfrm>
            <a:off x="457200" y="115612"/>
            <a:ext cx="8229600" cy="1143000"/>
          </a:xfrm>
          <a:solidFill>
            <a:schemeClr val="bg1">
              <a:alpha val="40000"/>
            </a:schemeClr>
          </a:solidFill>
        </p:spPr>
        <p:txBody>
          <a:bodyPr>
            <a:normAutofit fontScale="90000"/>
          </a:bodyPr>
          <a:lstStyle/>
          <a:p>
            <a:r>
              <a:rPr lang="en-US" altLang="en-US" dirty="0"/>
              <a:t>Leading Atheist Richard Dawkins View</a:t>
            </a:r>
          </a:p>
        </p:txBody>
      </p:sp>
      <p:sp>
        <p:nvSpPr>
          <p:cNvPr id="4" name="Title 4">
            <a:extLst>
              <a:ext uri="{FF2B5EF4-FFF2-40B4-BE49-F238E27FC236}">
                <a16:creationId xmlns:a16="http://schemas.microsoft.com/office/drawing/2014/main" id="{6A5B48EA-F252-47BE-AF5D-1AA90EB340FE}"/>
              </a:ext>
            </a:extLst>
          </p:cNvPr>
          <p:cNvSpPr txBox="1">
            <a:spLocks/>
          </p:cNvSpPr>
          <p:nvPr/>
        </p:nvSpPr>
        <p:spPr>
          <a:xfrm>
            <a:off x="881270" y="1365606"/>
            <a:ext cx="7593495" cy="210846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“The other assumption I have glossed over, that of the existence of sexual reproduction and crossing over (Meiosis), is more difficult to justify … This is an extremely difficult question for evolutionists to answer … I am frankly going to evade it …”</a:t>
            </a:r>
          </a:p>
          <a:p>
            <a:r>
              <a:rPr lang="en-US" sz="2400" dirty="0"/>
              <a:t>-The Selfish Gene -</a:t>
            </a:r>
          </a:p>
        </p:txBody>
      </p:sp>
      <p:sp>
        <p:nvSpPr>
          <p:cNvPr id="6" name="Title 4">
            <a:extLst>
              <a:ext uri="{FF2B5EF4-FFF2-40B4-BE49-F238E27FC236}">
                <a16:creationId xmlns:a16="http://schemas.microsoft.com/office/drawing/2014/main" id="{0EFEC66C-C48E-49BE-8512-FEF6FED47089}"/>
              </a:ext>
            </a:extLst>
          </p:cNvPr>
          <p:cNvSpPr txBox="1">
            <a:spLocks/>
          </p:cNvSpPr>
          <p:nvPr/>
        </p:nvSpPr>
        <p:spPr>
          <a:xfrm>
            <a:off x="881270" y="3663551"/>
            <a:ext cx="7593495" cy="169632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“For reasons that I haven’t the space to go into, the existence of sexual reproduction poses a big theoretical puzzle for Darwinians”</a:t>
            </a:r>
          </a:p>
          <a:p>
            <a:r>
              <a:rPr lang="en-US" sz="2400" dirty="0"/>
              <a:t>- The Blind Watchmaker -</a:t>
            </a:r>
          </a:p>
        </p:txBody>
      </p:sp>
      <p:pic>
        <p:nvPicPr>
          <p:cNvPr id="2050" name="Picture 2">
            <a:extLst>
              <a:ext uri="{FF2B5EF4-FFF2-40B4-BE49-F238E27FC236}">
                <a16:creationId xmlns:a16="http://schemas.microsoft.com/office/drawing/2014/main" id="{0B3FE3B1-69DC-4BE5-A311-5F932A04E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197" y="5439386"/>
            <a:ext cx="1365606" cy="136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71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a:xfrm>
            <a:off x="314739" y="100340"/>
            <a:ext cx="8514522" cy="1143000"/>
          </a:xfrm>
        </p:spPr>
        <p:txBody>
          <a:bodyPr>
            <a:normAutofit fontScale="90000"/>
          </a:bodyPr>
          <a:lstStyle/>
          <a:p>
            <a:r>
              <a:rPr lang="en-US" altLang="en-US" dirty="0"/>
              <a:t>Leading Canadian Evolutionist Professor Graham Bell</a:t>
            </a:r>
          </a:p>
        </p:txBody>
      </p:sp>
      <p:sp>
        <p:nvSpPr>
          <p:cNvPr id="4" name="Title 4">
            <a:extLst>
              <a:ext uri="{FF2B5EF4-FFF2-40B4-BE49-F238E27FC236}">
                <a16:creationId xmlns:a16="http://schemas.microsoft.com/office/drawing/2014/main" id="{6A5B48EA-F252-47BE-AF5D-1AA90EB340FE}"/>
              </a:ext>
            </a:extLst>
          </p:cNvPr>
          <p:cNvSpPr txBox="1">
            <a:spLocks/>
          </p:cNvSpPr>
          <p:nvPr/>
        </p:nvSpPr>
        <p:spPr>
          <a:xfrm>
            <a:off x="212035" y="1498128"/>
            <a:ext cx="8719930" cy="348469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“Sex is the queen of problems in evolutionary biology. Perhaps no other natural phenomenon has aroused so much interest; certainly none has showed so much confusion. The insights of Darwin and Mendel, which have illuminated so many mysteries have so far failed to shed more than a dim and wavering light on the central mystery of sexuality …”</a:t>
            </a:r>
          </a:p>
          <a:p>
            <a:endParaRPr lang="en-US" sz="2400" dirty="0"/>
          </a:p>
          <a:p>
            <a:r>
              <a:rPr lang="en-US" sz="2400" dirty="0"/>
              <a:t>-The Masterpiece of Nature: The Evolution of Genetics and Sexuality-</a:t>
            </a:r>
          </a:p>
        </p:txBody>
      </p:sp>
      <p:pic>
        <p:nvPicPr>
          <p:cNvPr id="3074" name="Picture 2">
            <a:extLst>
              <a:ext uri="{FF2B5EF4-FFF2-40B4-BE49-F238E27FC236}">
                <a16:creationId xmlns:a16="http://schemas.microsoft.com/office/drawing/2014/main" id="{C964CA87-1544-4DF8-9580-2B722D683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894" y="5045449"/>
            <a:ext cx="1712211" cy="171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04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2" y="2224998"/>
            <a:ext cx="7593495"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t>Sexual Reproduction Is Like a Flying Horse:</a:t>
            </a:r>
          </a:p>
          <a:p>
            <a:r>
              <a:rPr lang="en-US" sz="3200" dirty="0"/>
              <a:t>Evolution’s Decisive Downfall</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What Conclusion Can We Make?</a:t>
            </a:r>
          </a:p>
        </p:txBody>
      </p:sp>
      <p:sp>
        <p:nvSpPr>
          <p:cNvPr id="6" name="Title 4">
            <a:extLst>
              <a:ext uri="{FF2B5EF4-FFF2-40B4-BE49-F238E27FC236}">
                <a16:creationId xmlns:a16="http://schemas.microsoft.com/office/drawing/2014/main" id="{897D4D2E-B2F0-4395-9C87-5E870D8F3DDB}"/>
              </a:ext>
            </a:extLst>
          </p:cNvPr>
          <p:cNvSpPr txBox="1">
            <a:spLocks/>
          </p:cNvSpPr>
          <p:nvPr/>
        </p:nvSpPr>
        <p:spPr>
          <a:xfrm>
            <a:off x="775251" y="4200939"/>
            <a:ext cx="7593495" cy="251175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t>Sexual Reproduction</a:t>
            </a:r>
          </a:p>
          <a:p>
            <a:r>
              <a:rPr lang="en-US" sz="3200" dirty="0"/>
              <a:t>Is</a:t>
            </a:r>
          </a:p>
          <a:p>
            <a:r>
              <a:rPr lang="en-US" sz="3200" dirty="0"/>
              <a:t>Not Evolution’s Holy Grail</a:t>
            </a:r>
          </a:p>
          <a:p>
            <a:r>
              <a:rPr lang="en-US" sz="3200" dirty="0"/>
              <a:t>But It’s</a:t>
            </a:r>
          </a:p>
          <a:p>
            <a:r>
              <a:rPr lang="en-US" sz="3200" dirty="0"/>
              <a:t>Wholly Fail</a:t>
            </a:r>
          </a:p>
        </p:txBody>
      </p:sp>
    </p:spTree>
    <p:extLst>
      <p:ext uri="{BB962C8B-B14F-4D97-AF65-F5344CB8AC3E}">
        <p14:creationId xmlns:p14="http://schemas.microsoft.com/office/powerpoint/2010/main" val="22526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D77D40D-A045-470A-A3F0-8A7AF1E1D7AD}"/>
              </a:ext>
            </a:extLst>
          </p:cNvPr>
          <p:cNvSpPr txBox="1">
            <a:spLocks/>
          </p:cNvSpPr>
          <p:nvPr/>
        </p:nvSpPr>
        <p:spPr>
          <a:xfrm>
            <a:off x="523461" y="198782"/>
            <a:ext cx="8097078" cy="9276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Types of Reproduction</a:t>
            </a:r>
          </a:p>
        </p:txBody>
      </p:sp>
      <p:sp>
        <p:nvSpPr>
          <p:cNvPr id="3" name="Title 4">
            <a:extLst>
              <a:ext uri="{FF2B5EF4-FFF2-40B4-BE49-F238E27FC236}">
                <a16:creationId xmlns:a16="http://schemas.microsoft.com/office/drawing/2014/main" id="{56973999-3AEB-4803-A8D2-66D4E5E0D901}"/>
              </a:ext>
            </a:extLst>
          </p:cNvPr>
          <p:cNvSpPr txBox="1">
            <a:spLocks/>
          </p:cNvSpPr>
          <p:nvPr/>
        </p:nvSpPr>
        <p:spPr>
          <a:xfrm>
            <a:off x="91007" y="1245705"/>
            <a:ext cx="8966320" cy="554603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400" dirty="0"/>
              <a:t>Reproduction in living systems are complicated and some organisms exhibit multiple types and variations of the main types.</a:t>
            </a:r>
            <a:br>
              <a:rPr lang="en-US" sz="2400" dirty="0"/>
            </a:br>
            <a:br>
              <a:rPr lang="en-US" sz="2400" dirty="0"/>
            </a:br>
            <a:r>
              <a:rPr lang="en-US" sz="2400" dirty="0"/>
              <a:t>Asexual – cloning usually single cell organisms.</a:t>
            </a:r>
            <a:br>
              <a:rPr lang="en-US" sz="2400" dirty="0"/>
            </a:br>
            <a:r>
              <a:rPr lang="en-US" sz="2400" dirty="0"/>
              <a:t>“Parasexual” – crossover and gene exchanges in bacteria for example</a:t>
            </a:r>
            <a:br>
              <a:rPr lang="en-US" sz="2400" dirty="0"/>
            </a:br>
            <a:r>
              <a:rPr lang="en-US" sz="2400" dirty="0"/>
              <a:t>Vegetative, budding, spores in certain plants</a:t>
            </a:r>
            <a:br>
              <a:rPr lang="en-US" sz="2400" dirty="0"/>
            </a:br>
            <a:r>
              <a:rPr lang="en-US" sz="2400" dirty="0"/>
              <a:t>Sexual – male and female co-mingling of genetic material</a:t>
            </a:r>
            <a:br>
              <a:rPr lang="en-US" sz="2400" dirty="0"/>
            </a:br>
            <a:br>
              <a:rPr lang="en-US" sz="2400" dirty="0"/>
            </a:br>
            <a:r>
              <a:rPr lang="en-US" sz="2400" dirty="0"/>
              <a:t>This presentation will focus on </a:t>
            </a:r>
            <a:r>
              <a:rPr lang="en-US" sz="2400" u="sng" dirty="0"/>
              <a:t>sexual reproduction </a:t>
            </a:r>
            <a:r>
              <a:rPr lang="en-US" sz="2400" dirty="0"/>
              <a:t>since:</a:t>
            </a:r>
            <a:br>
              <a:rPr lang="en-US" sz="2400" dirty="0"/>
            </a:br>
            <a:endParaRPr lang="en-US" sz="2400" dirty="0"/>
          </a:p>
          <a:p>
            <a:pPr marL="457200" indent="-457200" algn="l">
              <a:buAutoNum type="arabicPeriod"/>
            </a:pPr>
            <a:r>
              <a:rPr lang="en-US" sz="2400" dirty="0"/>
              <a:t>Exhibited in most multi-cellular organisms </a:t>
            </a:r>
          </a:p>
          <a:p>
            <a:pPr marL="457200" indent="-457200" algn="l">
              <a:buAutoNum type="arabicPeriod"/>
            </a:pPr>
            <a:r>
              <a:rPr lang="en-US" sz="2400" dirty="0"/>
              <a:t>Expresses genetic diversity and variation to the largest extent</a:t>
            </a:r>
          </a:p>
          <a:p>
            <a:pPr marL="457200" indent="-457200" algn="l">
              <a:buAutoNum type="arabicPeriod"/>
            </a:pPr>
            <a:r>
              <a:rPr lang="en-US" sz="2400" dirty="0"/>
              <a:t>Has most direct &amp; clear effect on the validity of evolutionary theory</a:t>
            </a:r>
          </a:p>
        </p:txBody>
      </p:sp>
    </p:spTree>
    <p:extLst>
      <p:ext uri="{BB962C8B-B14F-4D97-AF65-F5344CB8AC3E}">
        <p14:creationId xmlns:p14="http://schemas.microsoft.com/office/powerpoint/2010/main" val="23335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52B8D4A-9CB0-4E04-961C-899D4F8A2AEA}"/>
              </a:ext>
            </a:extLst>
          </p:cNvPr>
          <p:cNvSpPr>
            <a:spLocks noGrp="1" noChangeArrowheads="1"/>
          </p:cNvSpPr>
          <p:nvPr>
            <p:ph type="title"/>
          </p:nvPr>
        </p:nvSpPr>
        <p:spPr/>
        <p:txBody>
          <a:bodyPr/>
          <a:lstStyle/>
          <a:p>
            <a:r>
              <a:rPr lang="en-US" altLang="en-US"/>
              <a:t>Logical Deduction</a:t>
            </a:r>
          </a:p>
        </p:txBody>
      </p:sp>
      <p:sp>
        <p:nvSpPr>
          <p:cNvPr id="331779" name="Rectangle 3">
            <a:extLst>
              <a:ext uri="{FF2B5EF4-FFF2-40B4-BE49-F238E27FC236}">
                <a16:creationId xmlns:a16="http://schemas.microsoft.com/office/drawing/2014/main" id="{90E23272-7AE5-4878-9DF0-293762592EDB}"/>
              </a:ext>
            </a:extLst>
          </p:cNvPr>
          <p:cNvSpPr>
            <a:spLocks noGrp="1" noChangeArrowheads="1"/>
          </p:cNvSpPr>
          <p:nvPr>
            <p:ph type="body" idx="1"/>
          </p:nvPr>
        </p:nvSpPr>
        <p:spPr>
          <a:xfrm>
            <a:off x="457201" y="1634331"/>
            <a:ext cx="8229599" cy="2343150"/>
          </a:xfrm>
        </p:spPr>
        <p:txBody>
          <a:bodyPr>
            <a:normAutofit fontScale="85000" lnSpcReduction="20000"/>
          </a:bodyPr>
          <a:lstStyle/>
          <a:p>
            <a:pPr marL="0" indent="0" algn="ctr">
              <a:buFont typeface="Wingdings" panose="05000000000000000000" pitchFamily="2" charset="2"/>
              <a:buNone/>
            </a:pPr>
            <a:r>
              <a:rPr lang="en-US" altLang="en-US" sz="4000" dirty="0"/>
              <a:t>Your Christian Faith</a:t>
            </a:r>
          </a:p>
          <a:p>
            <a:pPr marL="0" indent="0" algn="ctr">
              <a:buFont typeface="Wingdings" panose="05000000000000000000" pitchFamily="2" charset="2"/>
              <a:buNone/>
            </a:pPr>
            <a:r>
              <a:rPr lang="en-US" altLang="en-US" sz="4000" dirty="0"/>
              <a:t>It is rational and reasonable to believe that God, not unknown events, created sexual reproduction fully functional to facilitate the first generation of all life.</a:t>
            </a:r>
          </a:p>
        </p:txBody>
      </p:sp>
      <p:pic>
        <p:nvPicPr>
          <p:cNvPr id="331780" name="Picture 4" descr="Bible Opened">
            <a:extLst>
              <a:ext uri="{FF2B5EF4-FFF2-40B4-BE49-F238E27FC236}">
                <a16:creationId xmlns:a16="http://schemas.microsoft.com/office/drawing/2014/main" id="{EC74A18B-3B27-462A-BBB2-AD50EA59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576" y="4194174"/>
            <a:ext cx="3541713" cy="2606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361118" y="2051582"/>
            <a:ext cx="8236228" cy="477326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Where did Mr. and Mrs. Sockeye Salmon come from and develop the  ability to sexually reproduce from the get go?</a:t>
            </a:r>
          </a:p>
          <a:p>
            <a:endParaRPr lang="en-US" sz="3600" dirty="0"/>
          </a:p>
          <a:p>
            <a:endParaRPr lang="en-US" sz="3600" dirty="0"/>
          </a:p>
          <a:p>
            <a:endParaRPr lang="en-US" sz="3600" dirty="0"/>
          </a:p>
          <a:p>
            <a:endParaRPr lang="en-US" sz="3600" dirty="0"/>
          </a:p>
          <a:p>
            <a:r>
              <a:rPr lang="en-US" sz="3600" dirty="0"/>
              <a:t>What Does the Bible Tell Us?</a:t>
            </a:r>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32522" y="3315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Sexual Reproduction</a:t>
            </a:r>
          </a:p>
          <a:p>
            <a:r>
              <a:rPr lang="en-US" sz="6000" dirty="0"/>
              <a:t>God’s Decisive Plan</a:t>
            </a:r>
          </a:p>
          <a:p>
            <a:r>
              <a:rPr lang="en-US" sz="6000" dirty="0"/>
              <a:t>All Along</a:t>
            </a:r>
          </a:p>
        </p:txBody>
      </p:sp>
      <p:pic>
        <p:nvPicPr>
          <p:cNvPr id="5" name="Picture 2">
            <a:extLst>
              <a:ext uri="{FF2B5EF4-FFF2-40B4-BE49-F238E27FC236}">
                <a16:creationId xmlns:a16="http://schemas.microsoft.com/office/drawing/2014/main" id="{D9017674-57FC-4E54-91BB-01E6BF97F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850" y="3882834"/>
            <a:ext cx="2990764" cy="221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57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775251" y="2713383"/>
            <a:ext cx="7593495" cy="3429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So God created man in His own image, in the image of God He created him: male and female He created them.</a:t>
            </a:r>
          </a:p>
          <a:p>
            <a:endParaRPr lang="en-US" sz="2400" dirty="0"/>
          </a:p>
          <a:p>
            <a:r>
              <a:rPr lang="en-US" sz="2400" dirty="0"/>
              <a:t>And God blessed them, and God said to them, “Be fruitful and multiply, and fill the earth and subdue it … “</a:t>
            </a:r>
          </a:p>
          <a:p>
            <a:endParaRPr lang="en-US" sz="2400" dirty="0"/>
          </a:p>
          <a:p>
            <a:r>
              <a:rPr lang="en-US" sz="2400" dirty="0"/>
              <a:t>Genesis 1:27-28</a:t>
            </a:r>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32521" y="26457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Sexual Reproduction:</a:t>
            </a:r>
          </a:p>
          <a:p>
            <a:r>
              <a:rPr lang="en-US" sz="6000" dirty="0"/>
              <a:t>God God’s First Command</a:t>
            </a:r>
          </a:p>
        </p:txBody>
      </p:sp>
    </p:spTree>
    <p:extLst>
      <p:ext uri="{BB962C8B-B14F-4D97-AF65-F5344CB8AC3E}">
        <p14:creationId xmlns:p14="http://schemas.microsoft.com/office/powerpoint/2010/main" val="1871172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629477" y="1954717"/>
            <a:ext cx="8063949" cy="475798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Then the Lord said, It is not good that man should be alone; I will make a helper </a:t>
            </a:r>
            <a:r>
              <a:rPr lang="en-US" sz="2400" b="1" u="sng" dirty="0"/>
              <a:t>FIT</a:t>
            </a:r>
            <a:r>
              <a:rPr lang="en-US" sz="2400" dirty="0"/>
              <a:t> for him.</a:t>
            </a:r>
          </a:p>
          <a:p>
            <a:endParaRPr lang="en-US" sz="2400" dirty="0"/>
          </a:p>
          <a:p>
            <a:r>
              <a:rPr lang="en-US" sz="2400" dirty="0"/>
              <a:t>Genesis 2:18</a:t>
            </a:r>
          </a:p>
          <a:p>
            <a:endParaRPr lang="en-US" sz="2400" dirty="0"/>
          </a:p>
          <a:p>
            <a:r>
              <a:rPr lang="en-US" sz="2400" dirty="0"/>
              <a:t>FIT for Adam: What does that mean?</a:t>
            </a:r>
          </a:p>
          <a:p>
            <a:endParaRPr lang="en-US" sz="2400" dirty="0"/>
          </a:p>
          <a:p>
            <a:r>
              <a:rPr lang="en-US" sz="2400" dirty="0"/>
              <a:t>A relational partner spiritually, emotionally, mentally; to understand, honor, cherish and value God and each other.</a:t>
            </a:r>
          </a:p>
          <a:p>
            <a:r>
              <a:rPr lang="en-US" sz="2400" u="sng" dirty="0"/>
              <a:t>AND</a:t>
            </a:r>
          </a:p>
          <a:p>
            <a:r>
              <a:rPr lang="en-US" sz="2400" dirty="0"/>
              <a:t>The physical compatibility to reproduce: the ability to “be fruitful and multiply”  </a:t>
            </a:r>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52538"/>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God made Adam and Eve “Fit” For Each Other</a:t>
            </a:r>
          </a:p>
        </p:txBody>
      </p:sp>
    </p:spTree>
    <p:extLst>
      <p:ext uri="{BB962C8B-B14F-4D97-AF65-F5344CB8AC3E}">
        <p14:creationId xmlns:p14="http://schemas.microsoft.com/office/powerpoint/2010/main" val="2270244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629477" y="1954717"/>
            <a:ext cx="8063949" cy="475798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 God formed every beast of the field and every bird of the air, and brought them to man … but for man there was not found a helper fit for him.</a:t>
            </a:r>
          </a:p>
          <a:p>
            <a:endParaRPr lang="en-US" sz="2400" dirty="0"/>
          </a:p>
          <a:p>
            <a:r>
              <a:rPr lang="en-US" sz="2400" dirty="0"/>
              <a:t>Genesis 2:19-20</a:t>
            </a:r>
          </a:p>
          <a:p>
            <a:endParaRPr lang="en-US" sz="2400" dirty="0"/>
          </a:p>
          <a:p>
            <a:r>
              <a:rPr lang="en-US" sz="2400" dirty="0"/>
              <a:t>Not FIT for Adam: What does that mean?</a:t>
            </a:r>
          </a:p>
          <a:p>
            <a:endParaRPr lang="en-US" sz="2400" dirty="0"/>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52538"/>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The Context for God Providing A “FIT” Partner for Adam</a:t>
            </a:r>
          </a:p>
        </p:txBody>
      </p:sp>
    </p:spTree>
    <p:extLst>
      <p:ext uri="{BB962C8B-B14F-4D97-AF65-F5344CB8AC3E}">
        <p14:creationId xmlns:p14="http://schemas.microsoft.com/office/powerpoint/2010/main" val="4043469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A60749-9BE2-43BF-9D60-449116B78770}"/>
              </a:ext>
            </a:extLst>
          </p:cNvPr>
          <p:cNvSpPr txBox="1">
            <a:spLocks/>
          </p:cNvSpPr>
          <p:nvPr/>
        </p:nvSpPr>
        <p:spPr>
          <a:xfrm>
            <a:off x="145773" y="1208842"/>
            <a:ext cx="8878956" cy="555975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3200" dirty="0"/>
          </a:p>
          <a:p>
            <a:r>
              <a:rPr lang="en-US" sz="3200" dirty="0"/>
              <a:t>Mrs. Chimp</a:t>
            </a:r>
          </a:p>
          <a:p>
            <a:endParaRPr lang="en-US" sz="3200" dirty="0"/>
          </a:p>
          <a:p>
            <a:r>
              <a:rPr lang="en-US" sz="3200" dirty="0"/>
              <a:t>Mrs. Sockeye</a:t>
            </a:r>
          </a:p>
          <a:p>
            <a:endParaRPr lang="en-US" sz="3200" dirty="0"/>
          </a:p>
          <a:p>
            <a:r>
              <a:rPr lang="en-US" sz="3200" dirty="0"/>
              <a:t>Not Mrs. Cobra</a:t>
            </a:r>
          </a:p>
          <a:p>
            <a:endParaRPr lang="en-US" sz="3200" dirty="0"/>
          </a:p>
          <a:p>
            <a:r>
              <a:rPr lang="en-US" sz="3200" dirty="0"/>
              <a:t>Certainly Not Mrs. Angler Fish</a:t>
            </a:r>
          </a:p>
          <a:p>
            <a:endParaRPr lang="en-US" sz="3200" dirty="0"/>
          </a:p>
          <a:p>
            <a:r>
              <a:rPr lang="en-US" sz="3200" dirty="0"/>
              <a:t>All the wrong reproductive requirements (chromosomes, organs, pin numbers, specialized organs, etc.) and obviously the relational and spiritual.</a:t>
            </a:r>
          </a:p>
          <a:p>
            <a:r>
              <a:rPr lang="en-US" sz="3200" dirty="0"/>
              <a:t>- God designed suitable “FIT” mates for all creatures according to their kinds - </a:t>
            </a:r>
          </a:p>
          <a:p>
            <a:endParaRPr lang="en-US" sz="2400" dirty="0"/>
          </a:p>
        </p:txBody>
      </p:sp>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2"/>
            <a:ext cx="8878956" cy="8751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Creatures Not Fit For Adam</a:t>
            </a:r>
          </a:p>
        </p:txBody>
      </p:sp>
      <p:pic>
        <p:nvPicPr>
          <p:cNvPr id="4" name="Picture 2">
            <a:extLst>
              <a:ext uri="{FF2B5EF4-FFF2-40B4-BE49-F238E27FC236}">
                <a16:creationId xmlns:a16="http://schemas.microsoft.com/office/drawing/2014/main" id="{9E378D1A-1642-4642-B998-7581AF681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390" y="2002893"/>
            <a:ext cx="1525663" cy="11289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nglerfish">
            <a:extLst>
              <a:ext uri="{FF2B5EF4-FFF2-40B4-BE49-F238E27FC236}">
                <a16:creationId xmlns:a16="http://schemas.microsoft.com/office/drawing/2014/main" id="{BC1B95B0-7712-4918-A471-26A54694F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189" y="3345872"/>
            <a:ext cx="1664263" cy="12856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Female Chimpanzee. Size: 103 x 104. Source: phys.org">
            <a:extLst>
              <a:ext uri="{FF2B5EF4-FFF2-40B4-BE49-F238E27FC236}">
                <a16:creationId xmlns:a16="http://schemas.microsoft.com/office/drawing/2014/main" id="{39232FEE-8D99-4532-8D0C-BC28257DC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660" y="1328112"/>
            <a:ext cx="9810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8D6E0BD-8A91-4F44-A7A0-4DE2DEC8E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167" y="2680865"/>
            <a:ext cx="1515426" cy="112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9B91EF4-0E58-402E-B706-1AB361340FB8}"/>
              </a:ext>
            </a:extLst>
          </p:cNvPr>
          <p:cNvSpPr txBox="1">
            <a:spLocks/>
          </p:cNvSpPr>
          <p:nvPr/>
        </p:nvSpPr>
        <p:spPr>
          <a:xfrm>
            <a:off x="145773" y="145302"/>
            <a:ext cx="8878956" cy="18094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6000" dirty="0"/>
              <a:t>God’s Plan </a:t>
            </a:r>
          </a:p>
        </p:txBody>
      </p:sp>
      <p:pic>
        <p:nvPicPr>
          <p:cNvPr id="5122" name="Picture 2" descr="Image result for Adam and Eve Silhouette Clip Art">
            <a:extLst>
              <a:ext uri="{FF2B5EF4-FFF2-40B4-BE49-F238E27FC236}">
                <a16:creationId xmlns:a16="http://schemas.microsoft.com/office/drawing/2014/main" id="{7E6D6D66-8D84-4974-9670-CFFA2215E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874" y="2019676"/>
            <a:ext cx="4408251" cy="483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36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125896" y="145774"/>
            <a:ext cx="8892208" cy="3737113"/>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b="1" dirty="0"/>
              <a:t>Takeaway from the Presentation</a:t>
            </a:r>
            <a:br>
              <a:rPr lang="en-US" sz="3200" dirty="0"/>
            </a:br>
            <a:br>
              <a:rPr lang="en-US" sz="3200" dirty="0"/>
            </a:br>
            <a:r>
              <a:rPr lang="en-US" sz="3200" dirty="0"/>
              <a:t>As Huxley said:</a:t>
            </a:r>
            <a:br>
              <a:rPr lang="en-US" sz="3200" dirty="0"/>
            </a:br>
            <a:br>
              <a:rPr lang="en-US" sz="3200" dirty="0"/>
            </a:br>
            <a:r>
              <a:rPr lang="en-US" sz="3200" dirty="0"/>
              <a:t>“… the slaying of a beautiful hypothesis (</a:t>
            </a:r>
            <a:r>
              <a:rPr lang="en-US" sz="3200" dirty="0">
                <a:solidFill>
                  <a:srgbClr val="FF0000"/>
                </a:solidFill>
              </a:rPr>
              <a:t>evolution</a:t>
            </a:r>
            <a:r>
              <a:rPr lang="en-US" sz="3200" dirty="0"/>
              <a:t>) by an ugly fact”</a:t>
            </a:r>
            <a:br>
              <a:rPr lang="en-US" sz="3200" dirty="0"/>
            </a:br>
            <a:br>
              <a:rPr lang="en-US" sz="3200" dirty="0"/>
            </a:br>
            <a:r>
              <a:rPr lang="en-US" sz="3200" dirty="0"/>
              <a:t>And the “ugly facts” are:</a:t>
            </a:r>
            <a:endParaRPr lang="en-US" sz="4800" b="1" dirty="0"/>
          </a:p>
        </p:txBody>
      </p:sp>
      <p:pic>
        <p:nvPicPr>
          <p:cNvPr id="2052" name="Picture 4" descr="See the source image">
            <a:extLst>
              <a:ext uri="{FF2B5EF4-FFF2-40B4-BE49-F238E27FC236}">
                <a16:creationId xmlns:a16="http://schemas.microsoft.com/office/drawing/2014/main" id="{28879330-7433-48FD-8348-FF6FB9620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8246" y="235227"/>
            <a:ext cx="1384975" cy="18466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id="{CC34685B-56FD-407B-9E4B-1E74A73B6DB8}"/>
              </a:ext>
            </a:extLst>
          </p:cNvPr>
          <p:cNvSpPr txBox="1">
            <a:spLocks/>
          </p:cNvSpPr>
          <p:nvPr/>
        </p:nvSpPr>
        <p:spPr>
          <a:xfrm>
            <a:off x="125896" y="4257261"/>
            <a:ext cx="8892208" cy="90777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a:t>1. Sexual Reproduction - The “One Generational Issue”</a:t>
            </a:r>
            <a:endParaRPr lang="en-US" sz="4800" b="1" dirty="0"/>
          </a:p>
        </p:txBody>
      </p:sp>
      <p:sp>
        <p:nvSpPr>
          <p:cNvPr id="5" name="Title 4">
            <a:extLst>
              <a:ext uri="{FF2B5EF4-FFF2-40B4-BE49-F238E27FC236}">
                <a16:creationId xmlns:a16="http://schemas.microsoft.com/office/drawing/2014/main" id="{C6C63D4C-9960-42C3-AEA5-AB111273FFB2}"/>
              </a:ext>
            </a:extLst>
          </p:cNvPr>
          <p:cNvSpPr txBox="1">
            <a:spLocks/>
          </p:cNvSpPr>
          <p:nvPr/>
        </p:nvSpPr>
        <p:spPr>
          <a:xfrm>
            <a:off x="125896" y="5446643"/>
            <a:ext cx="8892208" cy="90777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b="1" dirty="0"/>
              <a:t>2. Evolutionary Time is Not a Factor</a:t>
            </a:r>
            <a:endParaRPr lang="en-US" sz="4800" b="1" dirty="0"/>
          </a:p>
        </p:txBody>
      </p:sp>
    </p:spTree>
    <p:extLst>
      <p:ext uri="{BB962C8B-B14F-4D97-AF65-F5344CB8AC3E}">
        <p14:creationId xmlns:p14="http://schemas.microsoft.com/office/powerpoint/2010/main" val="341123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D78A6AE-9999-46DC-B9E0-185E09AF7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8297" y="119221"/>
            <a:ext cx="4408625" cy="661955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761C892F-F290-4E34-BA91-6D1ABC4F54DA}"/>
              </a:ext>
            </a:extLst>
          </p:cNvPr>
          <p:cNvSpPr txBox="1">
            <a:spLocks/>
          </p:cNvSpPr>
          <p:nvPr/>
        </p:nvSpPr>
        <p:spPr>
          <a:xfrm>
            <a:off x="106016" y="1006693"/>
            <a:ext cx="4046263" cy="522182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800" dirty="0"/>
              <a:t>Highly Recommended</a:t>
            </a:r>
          </a:p>
          <a:p>
            <a:r>
              <a:rPr lang="en-US" sz="4800" dirty="0"/>
              <a:t>Fun</a:t>
            </a:r>
          </a:p>
          <a:p>
            <a:r>
              <a:rPr lang="en-US" sz="4800" dirty="0"/>
              <a:t>Witty</a:t>
            </a:r>
          </a:p>
          <a:p>
            <a:r>
              <a:rPr lang="en-US" sz="4800" dirty="0"/>
              <a:t>Solid Critical Thinking</a:t>
            </a:r>
          </a:p>
          <a:p>
            <a:r>
              <a:rPr lang="en-US" sz="2400" dirty="0"/>
              <a:t>Available on Amazon for under $20</a:t>
            </a:r>
          </a:p>
        </p:txBody>
      </p:sp>
    </p:spTree>
    <p:extLst>
      <p:ext uri="{BB962C8B-B14F-4D97-AF65-F5344CB8AC3E}">
        <p14:creationId xmlns:p14="http://schemas.microsoft.com/office/powerpoint/2010/main" val="3690035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EAD8A3B-40CC-4626-8362-0DDB6D85F4EF}"/>
              </a:ext>
            </a:extLst>
          </p:cNvPr>
          <p:cNvSpPr>
            <a:spLocks noGrp="1" noChangeArrowheads="1"/>
          </p:cNvSpPr>
          <p:nvPr>
            <p:ph type="title"/>
          </p:nvPr>
        </p:nvSpPr>
        <p:spPr/>
        <p:txBody>
          <a:bodyPr/>
          <a:lstStyle/>
          <a:p>
            <a:pPr eaLnBrk="1" hangingPunct="1"/>
            <a:r>
              <a:rPr lang="en-US" altLang="en-US"/>
              <a:t>Remember Our Task</a:t>
            </a:r>
          </a:p>
        </p:txBody>
      </p:sp>
      <p:sp>
        <p:nvSpPr>
          <p:cNvPr id="69635" name="Rectangle 3">
            <a:extLst>
              <a:ext uri="{FF2B5EF4-FFF2-40B4-BE49-F238E27FC236}">
                <a16:creationId xmlns:a16="http://schemas.microsoft.com/office/drawing/2014/main" id="{D282509A-1019-4A84-B729-6C89A3C48A24}"/>
              </a:ext>
            </a:extLst>
          </p:cNvPr>
          <p:cNvSpPr>
            <a:spLocks noGrp="1" noChangeArrowheads="1"/>
          </p:cNvSpPr>
          <p:nvPr>
            <p:ph type="body" idx="1"/>
          </p:nvPr>
        </p:nvSpPr>
        <p:spPr>
          <a:xfrm>
            <a:off x="457200" y="1600200"/>
            <a:ext cx="8229600" cy="5029200"/>
          </a:xfrm>
        </p:spPr>
        <p:txBody>
          <a:bodyPr/>
          <a:lstStyle/>
          <a:p>
            <a:pPr indent="-1588" algn="ctr" eaLnBrk="1" hangingPunct="1">
              <a:lnSpc>
                <a:spcPct val="90000"/>
              </a:lnSpc>
              <a:buFontTx/>
              <a:buNone/>
            </a:pPr>
            <a:r>
              <a:rPr lang="en-US" altLang="en-US" dirty="0"/>
              <a:t>Be prepared to make a solid defense to those who challenge our faith</a:t>
            </a:r>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endParaRPr lang="en-US" altLang="en-US" dirty="0"/>
          </a:p>
          <a:p>
            <a:pPr indent="-1588" algn="ctr" eaLnBrk="1" hangingPunct="1">
              <a:lnSpc>
                <a:spcPct val="90000"/>
              </a:lnSpc>
              <a:buFontTx/>
              <a:buNone/>
            </a:pPr>
            <a:r>
              <a:rPr lang="en-US" altLang="en-US" dirty="0"/>
              <a:t>2 Tim 3:15</a:t>
            </a:r>
          </a:p>
          <a:p>
            <a:pPr indent="-1588" algn="ctr" eaLnBrk="1" hangingPunct="1">
              <a:lnSpc>
                <a:spcPct val="90000"/>
              </a:lnSpc>
              <a:buFontTx/>
              <a:buNone/>
            </a:pPr>
            <a:endParaRPr lang="en-US" altLang="en-US" dirty="0"/>
          </a:p>
        </p:txBody>
      </p:sp>
      <p:pic>
        <p:nvPicPr>
          <p:cNvPr id="69636" name="Picture 5" descr="Prepared">
            <a:extLst>
              <a:ext uri="{FF2B5EF4-FFF2-40B4-BE49-F238E27FC236}">
                <a16:creationId xmlns:a16="http://schemas.microsoft.com/office/drawing/2014/main" id="{4C911023-3310-46A7-A082-75CBA34D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62724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296462" y="182880"/>
            <a:ext cx="8551076" cy="174862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t>SEXUAL REPRODUCTION</a:t>
            </a:r>
            <a:br>
              <a:rPr lang="en-US" sz="3200" dirty="0"/>
            </a:br>
            <a:r>
              <a:rPr lang="en-US" sz="3200" dirty="0"/>
              <a:t> </a:t>
            </a:r>
            <a:br>
              <a:rPr lang="en-US" sz="3200" dirty="0"/>
            </a:br>
            <a:r>
              <a:rPr lang="en-US" sz="3200" dirty="0"/>
              <a:t>HOW DOES IT FIT INTO THE EVOLUTIONARY PICTURE?</a:t>
            </a:r>
            <a:br>
              <a:rPr lang="en-US" sz="3200" dirty="0"/>
            </a:br>
            <a:endParaRPr lang="en-US" sz="2400" dirty="0"/>
          </a:p>
        </p:txBody>
      </p:sp>
      <p:sp>
        <p:nvSpPr>
          <p:cNvPr id="2" name="Rectangle 1">
            <a:extLst>
              <a:ext uri="{FF2B5EF4-FFF2-40B4-BE49-F238E27FC236}">
                <a16:creationId xmlns:a16="http://schemas.microsoft.com/office/drawing/2014/main" id="{DA1E9BC5-8D25-492D-A551-50D913137091}"/>
              </a:ext>
            </a:extLst>
          </p:cNvPr>
          <p:cNvSpPr/>
          <p:nvPr/>
        </p:nvSpPr>
        <p:spPr>
          <a:xfrm>
            <a:off x="6886435" y="3687604"/>
            <a:ext cx="1232452" cy="460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volution of life - human evolution stock illustrations">
            <a:extLst>
              <a:ext uri="{FF2B5EF4-FFF2-40B4-BE49-F238E27FC236}">
                <a16:creationId xmlns:a16="http://schemas.microsoft.com/office/drawing/2014/main" id="{05E67E48-49E0-4EDB-8F09-CFE9027A0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366" y="2025462"/>
            <a:ext cx="4657268" cy="464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552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6CD8A45-BCB8-42D3-95F2-50CF527530F3}"/>
              </a:ext>
            </a:extLst>
          </p:cNvPr>
          <p:cNvSpPr>
            <a:spLocks noGrp="1" noChangeArrowheads="1"/>
          </p:cNvSpPr>
          <p:nvPr>
            <p:ph type="title"/>
          </p:nvPr>
        </p:nvSpPr>
        <p:spPr/>
        <p:txBody>
          <a:bodyPr/>
          <a:lstStyle/>
          <a:p>
            <a:pPr eaLnBrk="1" hangingPunct="1"/>
            <a:r>
              <a:rPr lang="en-US" altLang="en-US"/>
              <a:t>Ask Critical Questions</a:t>
            </a:r>
          </a:p>
        </p:txBody>
      </p:sp>
      <p:sp>
        <p:nvSpPr>
          <p:cNvPr id="70659" name="Rectangle 3">
            <a:extLst>
              <a:ext uri="{FF2B5EF4-FFF2-40B4-BE49-F238E27FC236}">
                <a16:creationId xmlns:a16="http://schemas.microsoft.com/office/drawing/2014/main" id="{10C74270-1C7C-4EC7-A04F-9097B0CABEFA}"/>
              </a:ext>
            </a:extLst>
          </p:cNvPr>
          <p:cNvSpPr>
            <a:spLocks noGrp="1" noChangeArrowheads="1"/>
          </p:cNvSpPr>
          <p:nvPr>
            <p:ph type="body" idx="1"/>
          </p:nvPr>
        </p:nvSpPr>
        <p:spPr>
          <a:xfrm>
            <a:off x="457200" y="3605786"/>
            <a:ext cx="8229600" cy="2977576"/>
          </a:xfrm>
        </p:spPr>
        <p:txBody>
          <a:bodyPr/>
          <a:lstStyle/>
          <a:p>
            <a:pPr indent="-1588" algn="ctr" eaLnBrk="1" hangingPunct="1">
              <a:lnSpc>
                <a:spcPct val="90000"/>
              </a:lnSpc>
              <a:buFontTx/>
              <a:buNone/>
            </a:pPr>
            <a:r>
              <a:rPr lang="en-US" altLang="en-US" dirty="0"/>
              <a:t>How do you know it is true?</a:t>
            </a:r>
          </a:p>
          <a:p>
            <a:pPr indent="-1588" algn="ctr" eaLnBrk="1" hangingPunct="1">
              <a:lnSpc>
                <a:spcPct val="90000"/>
              </a:lnSpc>
              <a:buFontTx/>
              <a:buNone/>
            </a:pPr>
            <a:endParaRPr lang="en-US" altLang="en-US" dirty="0"/>
          </a:p>
          <a:p>
            <a:pPr indent="-1588" algn="ctr" eaLnBrk="1" hangingPunct="1">
              <a:lnSpc>
                <a:spcPct val="90000"/>
              </a:lnSpc>
              <a:buFontTx/>
              <a:buNone/>
            </a:pPr>
            <a:r>
              <a:rPr lang="en-US" altLang="en-US" dirty="0"/>
              <a:t>Has it ever been observed?</a:t>
            </a:r>
          </a:p>
          <a:p>
            <a:pPr indent="-1588" algn="ctr" eaLnBrk="1" hangingPunct="1">
              <a:lnSpc>
                <a:spcPct val="90000"/>
              </a:lnSpc>
              <a:buFontTx/>
              <a:buNone/>
            </a:pPr>
            <a:endParaRPr lang="en-US" altLang="en-US" dirty="0"/>
          </a:p>
          <a:p>
            <a:pPr indent="-1588" algn="ctr" eaLnBrk="1" hangingPunct="1">
              <a:lnSpc>
                <a:spcPct val="90000"/>
              </a:lnSpc>
              <a:buFontTx/>
              <a:buNone/>
            </a:pPr>
            <a:r>
              <a:rPr lang="en-US" altLang="en-US" dirty="0"/>
              <a:t>Are you making any assumptions?</a:t>
            </a:r>
          </a:p>
        </p:txBody>
      </p:sp>
      <p:pic>
        <p:nvPicPr>
          <p:cNvPr id="3" name="Picture 2">
            <a:extLst>
              <a:ext uri="{FF2B5EF4-FFF2-40B4-BE49-F238E27FC236}">
                <a16:creationId xmlns:a16="http://schemas.microsoft.com/office/drawing/2014/main" id="{A146426B-C16B-44E8-A1B8-00947A2E0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762" y="1659224"/>
            <a:ext cx="1514475" cy="170497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725F8BC-7B23-4BA0-BE15-E0CC68FF821C}"/>
              </a:ext>
            </a:extLst>
          </p:cNvPr>
          <p:cNvSpPr>
            <a:spLocks noGrp="1" noChangeArrowheads="1"/>
          </p:cNvSpPr>
          <p:nvPr>
            <p:ph type="title"/>
          </p:nvPr>
        </p:nvSpPr>
        <p:spPr>
          <a:xfrm>
            <a:off x="1853339" y="163512"/>
            <a:ext cx="5742122" cy="1143000"/>
          </a:xfrm>
        </p:spPr>
        <p:txBody>
          <a:bodyPr/>
          <a:lstStyle/>
          <a:p>
            <a:pPr eaLnBrk="1" hangingPunct="1"/>
            <a:r>
              <a:rPr lang="en-US" altLang="en-US"/>
              <a:t>How to Prepare</a:t>
            </a:r>
          </a:p>
        </p:txBody>
      </p:sp>
      <p:pic>
        <p:nvPicPr>
          <p:cNvPr id="70660" name="Picture 4" descr="Book4">
            <a:extLst>
              <a:ext uri="{FF2B5EF4-FFF2-40B4-BE49-F238E27FC236}">
                <a16:creationId xmlns:a16="http://schemas.microsoft.com/office/drawing/2014/main" id="{782FAA9E-91D8-4A06-9CA5-B509A43C8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784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ANd9GcQ8065MWa6_8YXsaqZ7hsqcT-WLEFGevIr70IFpzNA0kHco1f4w">
            <a:extLst>
              <a:ext uri="{FF2B5EF4-FFF2-40B4-BE49-F238E27FC236}">
                <a16:creationId xmlns:a16="http://schemas.microsoft.com/office/drawing/2014/main" id="{AEC5C4EE-D2FB-4049-82F9-F0D00E67E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0"/>
            <a:ext cx="21050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8" descr="ANd9GcQfq5tEo26XmSIvjhJmLh3Eln5a9utZPm-JwPrxubl2y0pVjW1n">
            <a:extLst>
              <a:ext uri="{FF2B5EF4-FFF2-40B4-BE49-F238E27FC236}">
                <a16:creationId xmlns:a16="http://schemas.microsoft.com/office/drawing/2014/main" id="{30D20D79-816D-4C5E-BD1C-2362CE6D0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590800"/>
            <a:ext cx="1752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10" descr="ANd9GcSXFvREzvnyAcGuZMNj-I78Hcynpv0x1HOzsKgSoE6xHdvZ7iRr">
            <a:extLst>
              <a:ext uri="{FF2B5EF4-FFF2-40B4-BE49-F238E27FC236}">
                <a16:creationId xmlns:a16="http://schemas.microsoft.com/office/drawing/2014/main" id="{9DB05952-AC8C-4C83-A281-949AF7942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715000"/>
            <a:ext cx="17145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AutoShape 12" descr="9k=">
            <a:extLst>
              <a:ext uri="{FF2B5EF4-FFF2-40B4-BE49-F238E27FC236}">
                <a16:creationId xmlns:a16="http://schemas.microsoft.com/office/drawing/2014/main" id="{E1BE720D-D565-4933-B186-09CACFAB6528}"/>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0665" name="Picture 14" descr="9c4bajqgi">
            <a:extLst>
              <a:ext uri="{FF2B5EF4-FFF2-40B4-BE49-F238E27FC236}">
                <a16:creationId xmlns:a16="http://schemas.microsoft.com/office/drawing/2014/main" id="{32598DDA-913B-47F1-A73C-54F8B1A09D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0"/>
            <a:ext cx="10747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6" descr="History_Mount_St_Helens_Erupts_115177_SF_HD_still_624x352">
            <a:extLst>
              <a:ext uri="{FF2B5EF4-FFF2-40B4-BE49-F238E27FC236}">
                <a16:creationId xmlns:a16="http://schemas.microsoft.com/office/drawing/2014/main" id="{F4DA6989-AC7C-4942-977E-BBEA261208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5791200"/>
            <a:ext cx="1600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48F1D7-9411-40C4-A137-3C7B7F958ED5}"/>
              </a:ext>
            </a:extLst>
          </p:cNvPr>
          <p:cNvSpPr/>
          <p:nvPr/>
        </p:nvSpPr>
        <p:spPr>
          <a:xfrm>
            <a:off x="410026" y="1322059"/>
            <a:ext cx="6788796" cy="4524315"/>
          </a:xfrm>
          <a:prstGeom prst="rect">
            <a:avLst/>
          </a:prstGeom>
        </p:spPr>
        <p:txBody>
          <a:bodyPr wrap="square">
            <a:spAutoFit/>
          </a:bodyPr>
          <a:lstStyle/>
          <a:p>
            <a:r>
              <a:rPr lang="en-US" altLang="en-US" sz="3200" b="1" dirty="0">
                <a:solidFill>
                  <a:schemeClr val="tx1"/>
                </a:solidFill>
              </a:rPr>
              <a:t>Read creation science books, magazines and articles</a:t>
            </a:r>
          </a:p>
          <a:p>
            <a:r>
              <a:rPr lang="en-US" altLang="en-US" sz="3200" b="1" dirty="0">
                <a:solidFill>
                  <a:schemeClr val="tx1"/>
                </a:solidFill>
              </a:rPr>
              <a:t>Watch creation science DVDs</a:t>
            </a:r>
          </a:p>
          <a:p>
            <a:r>
              <a:rPr lang="en-US" altLang="en-US" sz="3200" b="1" dirty="0">
                <a:solidFill>
                  <a:schemeClr val="tx1"/>
                </a:solidFill>
              </a:rPr>
              <a:t>Attend creation science classes</a:t>
            </a:r>
          </a:p>
          <a:p>
            <a:r>
              <a:rPr lang="en-US" altLang="en-US" sz="3200" b="1" dirty="0">
                <a:solidFill>
                  <a:schemeClr val="tx1"/>
                </a:solidFill>
              </a:rPr>
              <a:t>Attend creation science conferences</a:t>
            </a:r>
          </a:p>
          <a:p>
            <a:r>
              <a:rPr lang="en-US" altLang="en-US" sz="3200" b="1" dirty="0">
                <a:solidFill>
                  <a:schemeClr val="tx1"/>
                </a:solidFill>
              </a:rPr>
              <a:t>Attend creation science meetings</a:t>
            </a:r>
          </a:p>
          <a:p>
            <a:r>
              <a:rPr lang="en-US" altLang="en-US" sz="3200" b="1" dirty="0">
                <a:solidFill>
                  <a:schemeClr val="tx1"/>
                </a:solidFill>
              </a:rPr>
              <a:t>Go on creation science field trips</a:t>
            </a:r>
          </a:p>
          <a:p>
            <a:r>
              <a:rPr lang="en-US" altLang="en-US" sz="3200" b="1" dirty="0">
                <a:solidFill>
                  <a:schemeClr val="tx1"/>
                </a:solidFill>
              </a:rPr>
              <a:t>Visit creation science museums</a:t>
            </a:r>
          </a:p>
          <a:p>
            <a:endParaRPr lang="en-US" altLang="en-US" sz="3200" b="1"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C08C87B-3C0B-45E6-8797-F05E9837EF4E}"/>
              </a:ext>
            </a:extLst>
          </p:cNvPr>
          <p:cNvSpPr>
            <a:spLocks noGrp="1" noChangeArrowheads="1"/>
          </p:cNvSpPr>
          <p:nvPr>
            <p:ph type="title"/>
          </p:nvPr>
        </p:nvSpPr>
        <p:spPr>
          <a:xfrm>
            <a:off x="457200" y="134938"/>
            <a:ext cx="8229600" cy="563562"/>
          </a:xfrm>
        </p:spPr>
        <p:txBody>
          <a:bodyPr>
            <a:normAutofit fontScale="90000"/>
          </a:bodyPr>
          <a:lstStyle/>
          <a:p>
            <a:pPr eaLnBrk="1" hangingPunct="1"/>
            <a:r>
              <a:rPr lang="en-US" altLang="en-US" sz="4000" dirty="0"/>
              <a:t>How to Start</a:t>
            </a:r>
          </a:p>
        </p:txBody>
      </p:sp>
      <p:sp>
        <p:nvSpPr>
          <p:cNvPr id="71684" name="AutoShape 5" descr="9k=">
            <a:extLst>
              <a:ext uri="{FF2B5EF4-FFF2-40B4-BE49-F238E27FC236}">
                <a16:creationId xmlns:a16="http://schemas.microsoft.com/office/drawing/2014/main" id="{878066D0-21F5-422A-8279-E958021EFD88}"/>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85" name="AutoShape 7" descr="9k=">
            <a:extLst>
              <a:ext uri="{FF2B5EF4-FFF2-40B4-BE49-F238E27FC236}">
                <a16:creationId xmlns:a16="http://schemas.microsoft.com/office/drawing/2014/main" id="{B91E3A49-E886-4055-A092-213647448BBF}"/>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686" name="Picture 2">
            <a:extLst>
              <a:ext uri="{FF2B5EF4-FFF2-40B4-BE49-F238E27FC236}">
                <a16:creationId xmlns:a16="http://schemas.microsoft.com/office/drawing/2014/main" id="{D9088522-D12E-4C54-B6CC-FE4A2ECE9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647" y="1783846"/>
            <a:ext cx="1230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4">
            <a:extLst>
              <a:ext uri="{FF2B5EF4-FFF2-40B4-BE49-F238E27FC236}">
                <a16:creationId xmlns:a16="http://schemas.microsoft.com/office/drawing/2014/main" id="{6941632C-C3B0-4E6C-88C2-BC593EDB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828171"/>
            <a:ext cx="14668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6">
            <a:extLst>
              <a:ext uri="{FF2B5EF4-FFF2-40B4-BE49-F238E27FC236}">
                <a16:creationId xmlns:a16="http://schemas.microsoft.com/office/drawing/2014/main" id="{54B67ED7-ABF5-43A3-BA73-CFB63464F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105" y="5987546"/>
            <a:ext cx="12303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8">
            <a:extLst>
              <a:ext uri="{FF2B5EF4-FFF2-40B4-BE49-F238E27FC236}">
                <a16:creationId xmlns:a16="http://schemas.microsoft.com/office/drawing/2014/main" id="{48519B8A-6389-47C8-B075-9A3882672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4788404"/>
            <a:ext cx="8858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C8B223E-8FA8-434A-8CFE-6D94760A783F}"/>
              </a:ext>
            </a:extLst>
          </p:cNvPr>
          <p:cNvSpPr/>
          <p:nvPr/>
        </p:nvSpPr>
        <p:spPr>
          <a:xfrm>
            <a:off x="203199" y="864755"/>
            <a:ext cx="6928217" cy="5632311"/>
          </a:xfrm>
          <a:prstGeom prst="rect">
            <a:avLst/>
          </a:prstGeom>
        </p:spPr>
        <p:txBody>
          <a:bodyPr wrap="square">
            <a:spAutoFit/>
          </a:bodyPr>
          <a:lstStyle/>
          <a:p>
            <a:r>
              <a:rPr lang="en-US" altLang="en-US" sz="2400" b="1" dirty="0">
                <a:solidFill>
                  <a:schemeClr val="tx1"/>
                </a:solidFill>
              </a:rPr>
              <a:t>Subscribe to Institute for Creation Research (ICR) “Acts and Facts” and visit ICR online</a:t>
            </a:r>
          </a:p>
          <a:p>
            <a:endParaRPr lang="en-US" sz="2400" b="1" dirty="0">
              <a:solidFill>
                <a:schemeClr val="tx1"/>
              </a:solidFill>
            </a:endParaRPr>
          </a:p>
          <a:p>
            <a:r>
              <a:rPr lang="en-US" sz="2400" b="1" dirty="0">
                <a:solidFill>
                  <a:schemeClr val="tx1"/>
                </a:solidFill>
              </a:rPr>
              <a:t>Visit Answers in Genesis (AIG) online</a:t>
            </a:r>
          </a:p>
          <a:p>
            <a:endParaRPr lang="en-US" sz="2400" b="1" dirty="0">
              <a:solidFill>
                <a:schemeClr val="tx1"/>
              </a:solidFill>
            </a:endParaRPr>
          </a:p>
          <a:p>
            <a:r>
              <a:rPr lang="en-US" sz="2400" b="1" dirty="0">
                <a:solidFill>
                  <a:schemeClr val="tx1"/>
                </a:solidFill>
              </a:rPr>
              <a:t>Visit NWCreation.net or the Snohomish County Apologetics Forum to learn about local monthly creation science seminars, meetings</a:t>
            </a:r>
            <a:r>
              <a:rPr lang="en-US" sz="2400" b="1" dirty="0"/>
              <a:t>, </a:t>
            </a:r>
            <a:r>
              <a:rPr lang="en-US" sz="2400" b="1" dirty="0">
                <a:solidFill>
                  <a:schemeClr val="tx1"/>
                </a:solidFill>
              </a:rPr>
              <a:t>events and links. Meetings held monthly in Arlington, Bothell, Federal Way, Portland, Yakima, Tri-Cities and others.</a:t>
            </a:r>
          </a:p>
          <a:p>
            <a:endParaRPr lang="en-US" sz="2400" b="1" dirty="0">
              <a:solidFill>
                <a:schemeClr val="tx1"/>
              </a:solidFill>
            </a:endParaRPr>
          </a:p>
          <a:p>
            <a:r>
              <a:rPr lang="en-US" sz="2400" b="1" dirty="0">
                <a:solidFill>
                  <a:schemeClr val="tx1"/>
                </a:solidFill>
              </a:rPr>
              <a:t>Start a library of good creation science books and DVDs</a:t>
            </a:r>
          </a:p>
          <a:p>
            <a:endParaRPr lang="en-US" sz="2400" b="1" dirty="0">
              <a:solidFill>
                <a:schemeClr val="tx1"/>
              </a:solidFill>
            </a:endParaRPr>
          </a:p>
          <a:p>
            <a:r>
              <a:rPr lang="en-US" sz="2400" b="1" dirty="0">
                <a:solidFill>
                  <a:schemeClr val="tx1"/>
                </a:solidFill>
              </a:rPr>
              <a:t>Visit the Mt. St. Helens Creation Center</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4" descr="9k=">
            <a:extLst>
              <a:ext uri="{FF2B5EF4-FFF2-40B4-BE49-F238E27FC236}">
                <a16:creationId xmlns:a16="http://schemas.microsoft.com/office/drawing/2014/main" id="{490D02A9-555D-43EF-9615-61A7D129E64C}"/>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2708" name="AutoShape 5" descr="9k=">
            <a:extLst>
              <a:ext uri="{FF2B5EF4-FFF2-40B4-BE49-F238E27FC236}">
                <a16:creationId xmlns:a16="http://schemas.microsoft.com/office/drawing/2014/main" id="{2835CD6A-14AE-430B-930A-60A336D509F8}"/>
              </a:ext>
            </a:extLst>
          </p:cNvPr>
          <p:cNvSpPr>
            <a:spLocks noChangeAspect="1" noChangeArrowheads="1"/>
          </p:cNvSpPr>
          <p:nvPr/>
        </p:nvSpPr>
        <p:spPr bwMode="auto">
          <a:xfrm>
            <a:off x="3195638" y="1557338"/>
            <a:ext cx="2752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2709" name="Picture 6">
            <a:extLst>
              <a:ext uri="{FF2B5EF4-FFF2-40B4-BE49-F238E27FC236}">
                <a16:creationId xmlns:a16="http://schemas.microsoft.com/office/drawing/2014/main" id="{124F739E-5A44-4E72-9603-A72E3D58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2625725"/>
            <a:ext cx="233203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
            <a:extLst>
              <a:ext uri="{FF2B5EF4-FFF2-40B4-BE49-F238E27FC236}">
                <a16:creationId xmlns:a16="http://schemas.microsoft.com/office/drawing/2014/main" id="{2233D78C-A71F-485C-B5B6-9F72FD4D7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2625725"/>
            <a:ext cx="2336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38B4C3D-E68D-4919-B3DD-A77DD97F588C}"/>
              </a:ext>
            </a:extLst>
          </p:cNvPr>
          <p:cNvSpPr/>
          <p:nvPr/>
        </p:nvSpPr>
        <p:spPr>
          <a:xfrm>
            <a:off x="797100" y="1617405"/>
            <a:ext cx="7823199" cy="2554545"/>
          </a:xfrm>
          <a:prstGeom prst="rect">
            <a:avLst/>
          </a:prstGeom>
        </p:spPr>
        <p:txBody>
          <a:bodyPr wrap="square">
            <a:spAutoFit/>
          </a:bodyPr>
          <a:lstStyle/>
          <a:p>
            <a:pPr algn="ctr"/>
            <a:r>
              <a:rPr lang="en-US" altLang="en-US" sz="3200" b="1" dirty="0">
                <a:solidFill>
                  <a:schemeClr val="tx1"/>
                </a:solidFill>
              </a:rPr>
              <a:t>Consider a Summer Family Field Trip</a:t>
            </a:r>
          </a:p>
          <a:p>
            <a:pPr algn="ctr"/>
            <a:endParaRPr lang="en-US" altLang="en-US" sz="3200" b="1" dirty="0">
              <a:solidFill>
                <a:schemeClr val="tx1"/>
              </a:solidFill>
            </a:endParaRPr>
          </a:p>
          <a:p>
            <a:pPr algn="ctr"/>
            <a:r>
              <a:rPr lang="en-US" sz="3200" b="1" dirty="0">
                <a:solidFill>
                  <a:schemeClr val="tx1"/>
                </a:solidFill>
              </a:rPr>
              <a:t>Mt. St. Helens</a:t>
            </a:r>
          </a:p>
          <a:p>
            <a:pPr algn="ctr"/>
            <a:endParaRPr lang="en-US" sz="3200" b="1" dirty="0">
              <a:solidFill>
                <a:schemeClr val="tx1"/>
              </a:solidFill>
            </a:endParaRPr>
          </a:p>
          <a:p>
            <a:pPr algn="ctr"/>
            <a:r>
              <a:rPr lang="en-US" sz="3200" b="1" dirty="0">
                <a:solidFill>
                  <a:schemeClr val="tx1"/>
                </a:solidFill>
              </a:rPr>
              <a:t>Dry Falls</a:t>
            </a:r>
            <a:endParaRPr lang="en-US" sz="3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C975D8A6-8B14-4528-B424-5FC4E01A94F6}"/>
              </a:ext>
            </a:extLst>
          </p:cNvPr>
          <p:cNvSpPr>
            <a:spLocks noChangeArrowheads="1"/>
          </p:cNvSpPr>
          <p:nvPr/>
        </p:nvSpPr>
        <p:spPr bwMode="auto">
          <a:xfrm>
            <a:off x="457200" y="225425"/>
            <a:ext cx="8228013" cy="1884363"/>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a:solidFill>
                  <a:srgbClr val="000066"/>
                </a:solidFill>
                <a:effectLst>
                  <a:outerShdw blurRad="38100" dist="38100" dir="2700000" algn="tl">
                    <a:srgbClr val="C0C0C0"/>
                  </a:outerShdw>
                </a:effectLst>
              </a:rPr>
              <a:t>Psalm 118:8</a:t>
            </a:r>
            <a:r>
              <a:rPr lang="en-US" altLang="en-US" sz="4000" dirty="0">
                <a:solidFill>
                  <a:schemeClr val="tx1"/>
                </a:solidFill>
              </a:rPr>
              <a:t> </a:t>
            </a:r>
          </a:p>
          <a:p>
            <a:pPr algn="ctr" eaLnBrk="1" hangingPunct="1">
              <a:buFont typeface="Wingdings" panose="05000000000000000000" pitchFamily="2" charset="2"/>
              <a:buNone/>
              <a:defRPr/>
            </a:pPr>
            <a:r>
              <a:rPr lang="en-US" altLang="en-US" b="1" dirty="0">
                <a:solidFill>
                  <a:schemeClr val="tx1"/>
                </a:solidFill>
              </a:rPr>
              <a:t>It is better to take refuge in the Lord than to put confidence in man.</a:t>
            </a:r>
          </a:p>
        </p:txBody>
      </p:sp>
      <p:pic>
        <p:nvPicPr>
          <p:cNvPr id="90115" name="Picture 7" descr="Bible Opened">
            <a:extLst>
              <a:ext uri="{FF2B5EF4-FFF2-40B4-BE49-F238E27FC236}">
                <a16:creationId xmlns:a16="http://schemas.microsoft.com/office/drawing/2014/main" id="{44540089-31FA-45D9-9E63-26301057A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2316163"/>
            <a:ext cx="3022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4BB1BB48-BB41-4452-B614-6960DB4DC0D1}"/>
              </a:ext>
            </a:extLst>
          </p:cNvPr>
          <p:cNvSpPr>
            <a:spLocks noChangeArrowheads="1"/>
          </p:cNvSpPr>
          <p:nvPr/>
        </p:nvSpPr>
        <p:spPr bwMode="auto">
          <a:xfrm>
            <a:off x="457200" y="4764088"/>
            <a:ext cx="8228013" cy="1884362"/>
          </a:xfrm>
          <a:prstGeom prst="rect">
            <a:avLst/>
          </a:prstGeom>
          <a:solidFill>
            <a:schemeClr val="bg1"/>
          </a:solidFill>
          <a:ln w="57150">
            <a:solidFill>
              <a:srgbClr val="660066"/>
            </a:solidFill>
            <a:miter lim="800000"/>
            <a:headEnd/>
            <a:tailEnd/>
          </a:ln>
          <a:effectLst/>
        </p:spPr>
        <p:txBody>
          <a:bodyPr/>
          <a:lstStyle>
            <a:lvl1pPr>
              <a:spcBef>
                <a:spcPct val="20000"/>
              </a:spcBef>
              <a:buClr>
                <a:srgbClr val="FF9933"/>
              </a:buClr>
              <a:buSzPct val="70000"/>
              <a:buFont typeface="Wingdings" panose="05000000000000000000" pitchFamily="2" charset="2"/>
              <a:buChar char="u"/>
              <a:defRPr sz="3200">
                <a:solidFill>
                  <a:schemeClr val="bg1"/>
                </a:solidFill>
                <a:latin typeface="Arial" panose="020B0604020202020204" pitchFamily="34" charset="0"/>
              </a:defRPr>
            </a:lvl1pPr>
            <a:lvl2pPr marL="857250" indent="-285750">
              <a:spcBef>
                <a:spcPct val="20000"/>
              </a:spcBef>
              <a:buClr>
                <a:srgbClr val="FF9933"/>
              </a:buClr>
              <a:buSzPct val="60000"/>
              <a:buFont typeface="Wingdings" panose="05000000000000000000" pitchFamily="2" charset="2"/>
              <a:buChar char="n"/>
              <a:defRPr sz="2800">
                <a:solidFill>
                  <a:schemeClr val="bg1"/>
                </a:solidFill>
                <a:latin typeface="Arial" panose="020B0604020202020204" pitchFamily="34" charset="0"/>
              </a:defRPr>
            </a:lvl2pPr>
            <a:lvl3pPr marL="120015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fontAlgn="base">
              <a:spcBef>
                <a:spcPct val="20000"/>
              </a:spcBef>
              <a:spcAft>
                <a:spcPct val="0"/>
              </a:spcAft>
              <a:buChar char="»"/>
              <a:defRPr sz="2000">
                <a:solidFill>
                  <a:schemeClr val="bg1"/>
                </a:solidFill>
                <a:latin typeface="Arial" panose="020B0604020202020204" pitchFamily="34" charset="0"/>
              </a:defRPr>
            </a:lvl6pPr>
            <a:lvl7pPr marL="2971800" indent="-228600" fontAlgn="base">
              <a:spcBef>
                <a:spcPct val="20000"/>
              </a:spcBef>
              <a:spcAft>
                <a:spcPct val="0"/>
              </a:spcAft>
              <a:buChar char="»"/>
              <a:defRPr sz="2000">
                <a:solidFill>
                  <a:schemeClr val="bg1"/>
                </a:solidFill>
                <a:latin typeface="Arial" panose="020B0604020202020204" pitchFamily="34" charset="0"/>
              </a:defRPr>
            </a:lvl7pPr>
            <a:lvl8pPr marL="3429000" indent="-228600" fontAlgn="base">
              <a:spcBef>
                <a:spcPct val="20000"/>
              </a:spcBef>
              <a:spcAft>
                <a:spcPct val="0"/>
              </a:spcAft>
              <a:buChar char="»"/>
              <a:defRPr sz="2000">
                <a:solidFill>
                  <a:schemeClr val="bg1"/>
                </a:solidFill>
                <a:latin typeface="Arial" panose="020B0604020202020204" pitchFamily="34" charset="0"/>
              </a:defRPr>
            </a:lvl8pPr>
            <a:lvl9pPr marL="3886200" indent="-228600" fontAlgn="base">
              <a:spcBef>
                <a:spcPct val="20000"/>
              </a:spcBef>
              <a:spcAft>
                <a:spcPct val="0"/>
              </a:spcAft>
              <a:buChar char="»"/>
              <a:defRPr sz="2000">
                <a:solidFill>
                  <a:schemeClr val="bg1"/>
                </a:solidFill>
                <a:latin typeface="Arial" panose="020B0604020202020204" pitchFamily="34" charset="0"/>
              </a:defRPr>
            </a:lvl9pPr>
          </a:lstStyle>
          <a:p>
            <a:pPr algn="ctr" eaLnBrk="1" hangingPunct="1">
              <a:buFont typeface="Wingdings" panose="05000000000000000000" pitchFamily="2" charset="2"/>
              <a:buNone/>
              <a:defRPr/>
            </a:pPr>
            <a:r>
              <a:rPr lang="en-US" altLang="en-US" sz="4000" dirty="0">
                <a:solidFill>
                  <a:srgbClr val="000066"/>
                </a:solidFill>
                <a:effectLst>
                  <a:outerShdw blurRad="38100" dist="38100" dir="2700000" algn="tl">
                    <a:srgbClr val="C0C0C0"/>
                  </a:outerShdw>
                </a:effectLst>
              </a:rPr>
              <a:t>Psalm 111:2</a:t>
            </a:r>
            <a:r>
              <a:rPr lang="en-US" altLang="en-US" sz="4000" dirty="0">
                <a:solidFill>
                  <a:schemeClr val="tx1"/>
                </a:solidFill>
              </a:rPr>
              <a:t> </a:t>
            </a:r>
          </a:p>
          <a:p>
            <a:pPr algn="ctr" eaLnBrk="1" hangingPunct="1">
              <a:buFont typeface="Wingdings" panose="05000000000000000000" pitchFamily="2" charset="2"/>
              <a:buNone/>
              <a:defRPr/>
            </a:pPr>
            <a:r>
              <a:rPr lang="en-US" altLang="en-US" b="1" dirty="0">
                <a:solidFill>
                  <a:schemeClr val="tx1"/>
                </a:solidFill>
              </a:rPr>
              <a:t>Great are the works of the Lord, studied by all those who have pleasure in them.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time">
            <a:extLst>
              <a:ext uri="{FF2B5EF4-FFF2-40B4-BE49-F238E27FC236}">
                <a16:creationId xmlns:a16="http://schemas.microsoft.com/office/drawing/2014/main" id="{53C38398-8475-475C-BE8B-F95916504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908" y="865356"/>
            <a:ext cx="1252997" cy="12529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atoms">
            <a:extLst>
              <a:ext uri="{FF2B5EF4-FFF2-40B4-BE49-F238E27FC236}">
                <a16:creationId xmlns:a16="http://schemas.microsoft.com/office/drawing/2014/main" id="{0D2F5398-BC65-4AC7-82DC-AADE3A7AA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032" y="852584"/>
            <a:ext cx="2373317" cy="1265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E71FE95-14D3-4CD3-A338-80CD6F0A2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065" y="1310605"/>
            <a:ext cx="399081" cy="399081"/>
          </a:xfrm>
          <a:prstGeom prst="rect">
            <a:avLst/>
          </a:prstGeom>
        </p:spPr>
      </p:pic>
      <p:pic>
        <p:nvPicPr>
          <p:cNvPr id="7" name="Picture 6">
            <a:extLst>
              <a:ext uri="{FF2B5EF4-FFF2-40B4-BE49-F238E27FC236}">
                <a16:creationId xmlns:a16="http://schemas.microsoft.com/office/drawing/2014/main" id="{019DD7A9-2B7C-4D85-AD0B-589FF4C59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305" y="1310606"/>
            <a:ext cx="399081" cy="399081"/>
          </a:xfrm>
          <a:prstGeom prst="rect">
            <a:avLst/>
          </a:prstGeom>
        </p:spPr>
      </p:pic>
      <p:pic>
        <p:nvPicPr>
          <p:cNvPr id="8" name="Picture 8" descr="Image result for equal sign">
            <a:extLst>
              <a:ext uri="{FF2B5EF4-FFF2-40B4-BE49-F238E27FC236}">
                <a16:creationId xmlns:a16="http://schemas.microsoft.com/office/drawing/2014/main" id="{6F084397-1E07-48B1-B227-41E046834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907833" y="4759027"/>
            <a:ext cx="651467" cy="6483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4">
            <a:extLst>
              <a:ext uri="{FF2B5EF4-FFF2-40B4-BE49-F238E27FC236}">
                <a16:creationId xmlns:a16="http://schemas.microsoft.com/office/drawing/2014/main" id="{3C65D845-D9CC-4392-AA94-022E23F1CF9C}"/>
              </a:ext>
            </a:extLst>
          </p:cNvPr>
          <p:cNvSpPr txBox="1">
            <a:spLocks noChangeArrowheads="1"/>
          </p:cNvSpPr>
          <p:nvPr/>
        </p:nvSpPr>
        <p:spPr>
          <a:xfrm>
            <a:off x="5103277" y="6060585"/>
            <a:ext cx="1561619" cy="452307"/>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4800" dirty="0">
                <a:solidFill>
                  <a:srgbClr val="FF0000"/>
                </a:solidFill>
              </a:rPr>
              <a:t>1</a:t>
            </a:r>
            <a:r>
              <a:rPr lang="en-US" altLang="en-US" sz="4800" baseline="30000" dirty="0">
                <a:solidFill>
                  <a:srgbClr val="FF0000"/>
                </a:solidFill>
              </a:rPr>
              <a:t>st</a:t>
            </a:r>
            <a:r>
              <a:rPr lang="en-US" altLang="en-US" sz="4800" dirty="0">
                <a:solidFill>
                  <a:srgbClr val="FF0000"/>
                </a:solidFill>
              </a:rPr>
              <a:t> LIFE</a:t>
            </a:r>
          </a:p>
        </p:txBody>
      </p:sp>
      <p:sp>
        <p:nvSpPr>
          <p:cNvPr id="10" name="Rectangle 54">
            <a:extLst>
              <a:ext uri="{FF2B5EF4-FFF2-40B4-BE49-F238E27FC236}">
                <a16:creationId xmlns:a16="http://schemas.microsoft.com/office/drawing/2014/main" id="{73CCC69C-9F25-44CC-B959-FCC9F61E00F4}"/>
              </a:ext>
            </a:extLst>
          </p:cNvPr>
          <p:cNvSpPr txBox="1">
            <a:spLocks noChangeArrowheads="1"/>
          </p:cNvSpPr>
          <p:nvPr/>
        </p:nvSpPr>
        <p:spPr>
          <a:xfrm>
            <a:off x="2226244" y="2213055"/>
            <a:ext cx="1318288" cy="39908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sp>
        <p:nvSpPr>
          <p:cNvPr id="11" name="Rectangle 54">
            <a:extLst>
              <a:ext uri="{FF2B5EF4-FFF2-40B4-BE49-F238E27FC236}">
                <a16:creationId xmlns:a16="http://schemas.microsoft.com/office/drawing/2014/main" id="{9FA20CB3-64DA-4045-AE15-D432A36D89BB}"/>
              </a:ext>
            </a:extLst>
          </p:cNvPr>
          <p:cNvSpPr txBox="1">
            <a:spLocks noChangeArrowheads="1"/>
          </p:cNvSpPr>
          <p:nvPr/>
        </p:nvSpPr>
        <p:spPr>
          <a:xfrm>
            <a:off x="4504808" y="2223675"/>
            <a:ext cx="1318288" cy="39908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Atoms</a:t>
            </a:r>
          </a:p>
        </p:txBody>
      </p:sp>
      <p:sp>
        <p:nvSpPr>
          <p:cNvPr id="12" name="Rectangle 54">
            <a:extLst>
              <a:ext uri="{FF2B5EF4-FFF2-40B4-BE49-F238E27FC236}">
                <a16:creationId xmlns:a16="http://schemas.microsoft.com/office/drawing/2014/main" id="{BC0F2A92-4883-4E1F-90C2-734B62DEA016}"/>
              </a:ext>
            </a:extLst>
          </p:cNvPr>
          <p:cNvSpPr txBox="1">
            <a:spLocks noChangeArrowheads="1"/>
          </p:cNvSpPr>
          <p:nvPr/>
        </p:nvSpPr>
        <p:spPr>
          <a:xfrm>
            <a:off x="5030812" y="4417136"/>
            <a:ext cx="1463218" cy="729374"/>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Chance Chemical Interaction</a:t>
            </a:r>
          </a:p>
        </p:txBody>
      </p:sp>
      <p:pic>
        <p:nvPicPr>
          <p:cNvPr id="13" name="Picture 4" descr="Image result for time">
            <a:extLst>
              <a:ext uri="{FF2B5EF4-FFF2-40B4-BE49-F238E27FC236}">
                <a16:creationId xmlns:a16="http://schemas.microsoft.com/office/drawing/2014/main" id="{EF750CEC-A0B6-4E82-B6FD-788AF604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 y="3069655"/>
            <a:ext cx="1289581" cy="12895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9FF1385-F943-46BF-8C53-909BCF1BA0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0204" y="3070658"/>
            <a:ext cx="1693838" cy="1265769"/>
          </a:xfrm>
          <a:prstGeom prst="rect">
            <a:avLst/>
          </a:prstGeom>
        </p:spPr>
      </p:pic>
      <p:pic>
        <p:nvPicPr>
          <p:cNvPr id="16" name="Picture 15">
            <a:extLst>
              <a:ext uri="{FF2B5EF4-FFF2-40B4-BE49-F238E27FC236}">
                <a16:creationId xmlns:a16="http://schemas.microsoft.com/office/drawing/2014/main" id="{E341DD5D-A372-440F-9B11-EE246B3AD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351" y="3526810"/>
            <a:ext cx="399081" cy="399081"/>
          </a:xfrm>
          <a:prstGeom prst="rect">
            <a:avLst/>
          </a:prstGeom>
        </p:spPr>
      </p:pic>
      <p:sp>
        <p:nvSpPr>
          <p:cNvPr id="20" name="Rectangle 54">
            <a:extLst>
              <a:ext uri="{FF2B5EF4-FFF2-40B4-BE49-F238E27FC236}">
                <a16:creationId xmlns:a16="http://schemas.microsoft.com/office/drawing/2014/main" id="{10D9C574-56DE-462F-8B67-5F09A6AFE5A1}"/>
              </a:ext>
            </a:extLst>
          </p:cNvPr>
          <p:cNvSpPr txBox="1">
            <a:spLocks noChangeArrowheads="1"/>
          </p:cNvSpPr>
          <p:nvPr/>
        </p:nvSpPr>
        <p:spPr>
          <a:xfrm>
            <a:off x="131378" y="4435197"/>
            <a:ext cx="1318288" cy="399081"/>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3400" dirty="0"/>
              <a:t>Time</a:t>
            </a:r>
          </a:p>
        </p:txBody>
      </p:sp>
      <p:pic>
        <p:nvPicPr>
          <p:cNvPr id="24" name="Picture 23">
            <a:extLst>
              <a:ext uri="{FF2B5EF4-FFF2-40B4-BE49-F238E27FC236}">
                <a16:creationId xmlns:a16="http://schemas.microsoft.com/office/drawing/2014/main" id="{4F8252F0-6056-4585-A032-FF354269D6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896" y="3497449"/>
            <a:ext cx="399081" cy="399081"/>
          </a:xfrm>
          <a:prstGeom prst="rect">
            <a:avLst/>
          </a:prstGeom>
        </p:spPr>
      </p:pic>
      <p:sp>
        <p:nvSpPr>
          <p:cNvPr id="31" name="Rectangle 54">
            <a:extLst>
              <a:ext uri="{FF2B5EF4-FFF2-40B4-BE49-F238E27FC236}">
                <a16:creationId xmlns:a16="http://schemas.microsoft.com/office/drawing/2014/main" id="{FF36C894-5D7B-473C-9E4C-0B29C266D53B}"/>
              </a:ext>
            </a:extLst>
          </p:cNvPr>
          <p:cNvSpPr txBox="1">
            <a:spLocks noChangeArrowheads="1"/>
          </p:cNvSpPr>
          <p:nvPr/>
        </p:nvSpPr>
        <p:spPr>
          <a:xfrm>
            <a:off x="1197975" y="106957"/>
            <a:ext cx="6849275" cy="724691"/>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u="sng" dirty="0"/>
              <a:t>EVOLUTION</a:t>
            </a:r>
            <a:r>
              <a:rPr lang="en-US" altLang="en-US" dirty="0"/>
              <a:t>: Nothing to 1</a:t>
            </a:r>
            <a:r>
              <a:rPr lang="en-US" altLang="en-US" baseline="30000" dirty="0"/>
              <a:t>st</a:t>
            </a:r>
            <a:r>
              <a:rPr lang="en-US" altLang="en-US" dirty="0"/>
              <a:t> Life</a:t>
            </a:r>
          </a:p>
        </p:txBody>
      </p:sp>
      <p:pic>
        <p:nvPicPr>
          <p:cNvPr id="1026" name="Picture 2" descr="Image result for nothing">
            <a:extLst>
              <a:ext uri="{FF2B5EF4-FFF2-40B4-BE49-F238E27FC236}">
                <a16:creationId xmlns:a16="http://schemas.microsoft.com/office/drawing/2014/main" id="{95F3DBAC-463D-4881-B8E2-FDFDE7550F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338" y="852584"/>
            <a:ext cx="1318288" cy="1282851"/>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3E2AEF72-296C-48E8-9DD0-DF65AC5C323B}"/>
              </a:ext>
            </a:extLst>
          </p:cNvPr>
          <p:cNvSpPr/>
          <p:nvPr/>
        </p:nvSpPr>
        <p:spPr>
          <a:xfrm>
            <a:off x="1687582" y="1245876"/>
            <a:ext cx="504265" cy="5285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sun">
            <a:extLst>
              <a:ext uri="{FF2B5EF4-FFF2-40B4-BE49-F238E27FC236}">
                <a16:creationId xmlns:a16="http://schemas.microsoft.com/office/drawing/2014/main" id="{B14F3975-BA59-462C-931D-B6B62C8549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3342" y="865356"/>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54">
            <a:extLst>
              <a:ext uri="{FF2B5EF4-FFF2-40B4-BE49-F238E27FC236}">
                <a16:creationId xmlns:a16="http://schemas.microsoft.com/office/drawing/2014/main" id="{66089DAE-B776-42E8-9814-F210C063EAA7}"/>
              </a:ext>
            </a:extLst>
          </p:cNvPr>
          <p:cNvSpPr txBox="1">
            <a:spLocks noChangeArrowheads="1"/>
          </p:cNvSpPr>
          <p:nvPr/>
        </p:nvSpPr>
        <p:spPr>
          <a:xfrm>
            <a:off x="7242428" y="2193683"/>
            <a:ext cx="1318288" cy="39908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pic>
        <p:nvPicPr>
          <p:cNvPr id="33" name="Picture 6" descr="Image result for atoms">
            <a:extLst>
              <a:ext uri="{FF2B5EF4-FFF2-40B4-BE49-F238E27FC236}">
                <a16:creationId xmlns:a16="http://schemas.microsoft.com/office/drawing/2014/main" id="{F9C3968E-B205-4684-B303-12B805F07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00" y="3064106"/>
            <a:ext cx="2373317" cy="126576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055C3592-5CFD-403F-B2FD-4796F5D90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3073" y="3548864"/>
            <a:ext cx="399081" cy="399081"/>
          </a:xfrm>
          <a:prstGeom prst="rect">
            <a:avLst/>
          </a:prstGeom>
        </p:spPr>
      </p:pic>
      <p:sp>
        <p:nvSpPr>
          <p:cNvPr id="35" name="Rectangle 54">
            <a:extLst>
              <a:ext uri="{FF2B5EF4-FFF2-40B4-BE49-F238E27FC236}">
                <a16:creationId xmlns:a16="http://schemas.microsoft.com/office/drawing/2014/main" id="{2556F0D5-A99E-4664-B0B4-7AD002DDA151}"/>
              </a:ext>
            </a:extLst>
          </p:cNvPr>
          <p:cNvSpPr txBox="1">
            <a:spLocks noChangeArrowheads="1"/>
          </p:cNvSpPr>
          <p:nvPr/>
        </p:nvSpPr>
        <p:spPr>
          <a:xfrm>
            <a:off x="2508614" y="4437406"/>
            <a:ext cx="1318288" cy="39908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Atoms</a:t>
            </a:r>
          </a:p>
        </p:txBody>
      </p:sp>
      <p:pic>
        <p:nvPicPr>
          <p:cNvPr id="36" name="Picture 4" descr="Image result for sun">
            <a:extLst>
              <a:ext uri="{FF2B5EF4-FFF2-40B4-BE49-F238E27FC236}">
                <a16:creationId xmlns:a16="http://schemas.microsoft.com/office/drawing/2014/main" id="{0F591574-767E-414F-B707-6144EAC2A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4831" y="3093467"/>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54">
            <a:extLst>
              <a:ext uri="{FF2B5EF4-FFF2-40B4-BE49-F238E27FC236}">
                <a16:creationId xmlns:a16="http://schemas.microsoft.com/office/drawing/2014/main" id="{FB7CC213-5A15-43ED-9B72-D2D287CD562F}"/>
              </a:ext>
            </a:extLst>
          </p:cNvPr>
          <p:cNvSpPr txBox="1">
            <a:spLocks noChangeArrowheads="1"/>
          </p:cNvSpPr>
          <p:nvPr/>
        </p:nvSpPr>
        <p:spPr>
          <a:xfrm>
            <a:off x="7466974" y="4435197"/>
            <a:ext cx="1318288" cy="39908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pic>
        <p:nvPicPr>
          <p:cNvPr id="1030" name="Picture 6" descr="Image result for ameba">
            <a:extLst>
              <a:ext uri="{FF2B5EF4-FFF2-40B4-BE49-F238E27FC236}">
                <a16:creationId xmlns:a16="http://schemas.microsoft.com/office/drawing/2014/main" id="{D908A5A9-5817-48FE-A4BE-71D06409CF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4489" y="5546275"/>
            <a:ext cx="1869080" cy="126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0"/>
                                        </p:tgtEl>
                                        <p:attrNameLst>
                                          <p:attrName>style.visibility</p:attrName>
                                        </p:attrNameLst>
                                      </p:cBhvr>
                                      <p:to>
                                        <p:strVal val="visible"/>
                                      </p:to>
                                    </p:set>
                                    <p:animEffect transition="in" filter="fade">
                                      <p:cBhvr>
                                        <p:cTn id="62" dur="1000"/>
                                        <p:tgtEl>
                                          <p:spTgt spid="1030"/>
                                        </p:tgtEl>
                                      </p:cBhvr>
                                    </p:animEffect>
                                    <p:anim calcmode="lin" valueType="num">
                                      <p:cBhvr>
                                        <p:cTn id="63" dur="1000" fill="hold"/>
                                        <p:tgtEl>
                                          <p:spTgt spid="1030"/>
                                        </p:tgtEl>
                                        <p:attrNameLst>
                                          <p:attrName>ppt_x</p:attrName>
                                        </p:attrNameLst>
                                      </p:cBhvr>
                                      <p:tavLst>
                                        <p:tav tm="0">
                                          <p:val>
                                            <p:strVal val="#ppt_x"/>
                                          </p:val>
                                        </p:tav>
                                        <p:tav tm="100000">
                                          <p:val>
                                            <p:strVal val="#ppt_x"/>
                                          </p:val>
                                        </p:tav>
                                      </p:tavLst>
                                    </p:anim>
                                    <p:anim calcmode="lin" valueType="num">
                                      <p:cBhvr>
                                        <p:cTn id="6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0" grpId="0"/>
      <p:bldP spid="2" grpId="0" animBg="1"/>
      <p:bldP spid="32"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mage result for equal sign">
            <a:extLst>
              <a:ext uri="{FF2B5EF4-FFF2-40B4-BE49-F238E27FC236}">
                <a16:creationId xmlns:a16="http://schemas.microsoft.com/office/drawing/2014/main" id="{6F084397-1E07-48B1-B227-41E0468346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6570" y="4239568"/>
            <a:ext cx="651467" cy="6483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4">
            <a:extLst>
              <a:ext uri="{FF2B5EF4-FFF2-40B4-BE49-F238E27FC236}">
                <a16:creationId xmlns:a16="http://schemas.microsoft.com/office/drawing/2014/main" id="{3C65D845-D9CC-4392-AA94-022E23F1CF9C}"/>
              </a:ext>
            </a:extLst>
          </p:cNvPr>
          <p:cNvSpPr txBox="1">
            <a:spLocks noChangeArrowheads="1"/>
          </p:cNvSpPr>
          <p:nvPr/>
        </p:nvSpPr>
        <p:spPr>
          <a:xfrm>
            <a:off x="4576548" y="2699579"/>
            <a:ext cx="1540276" cy="455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1</a:t>
            </a:r>
            <a:r>
              <a:rPr lang="en-US" altLang="en-US" sz="2800" baseline="30000" dirty="0"/>
              <a:t>st</a:t>
            </a:r>
            <a:r>
              <a:rPr lang="en-US" altLang="en-US" sz="2800" dirty="0"/>
              <a:t> LIFE</a:t>
            </a:r>
          </a:p>
        </p:txBody>
      </p:sp>
      <p:pic>
        <p:nvPicPr>
          <p:cNvPr id="13" name="Picture 4" descr="Image result for time">
            <a:extLst>
              <a:ext uri="{FF2B5EF4-FFF2-40B4-BE49-F238E27FC236}">
                <a16:creationId xmlns:a16="http://schemas.microsoft.com/office/drawing/2014/main" id="{EF750CEC-A0B6-4E82-B6FD-788AF6040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95" y="1343159"/>
            <a:ext cx="1289581" cy="12895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9FF1385-F943-46BF-8C53-909BCF1BA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282" y="1343159"/>
            <a:ext cx="1693838" cy="1265769"/>
          </a:xfrm>
          <a:prstGeom prst="rect">
            <a:avLst/>
          </a:prstGeom>
        </p:spPr>
      </p:pic>
      <p:pic>
        <p:nvPicPr>
          <p:cNvPr id="16" name="Picture 15">
            <a:extLst>
              <a:ext uri="{FF2B5EF4-FFF2-40B4-BE49-F238E27FC236}">
                <a16:creationId xmlns:a16="http://schemas.microsoft.com/office/drawing/2014/main" id="{E341DD5D-A372-440F-9B11-EE246B3AD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7410" y="1800314"/>
            <a:ext cx="399081" cy="399081"/>
          </a:xfrm>
          <a:prstGeom prst="rect">
            <a:avLst/>
          </a:prstGeom>
        </p:spPr>
      </p:pic>
      <p:sp>
        <p:nvSpPr>
          <p:cNvPr id="20" name="Rectangle 54">
            <a:extLst>
              <a:ext uri="{FF2B5EF4-FFF2-40B4-BE49-F238E27FC236}">
                <a16:creationId xmlns:a16="http://schemas.microsoft.com/office/drawing/2014/main" id="{10D9C574-56DE-462F-8B67-5F09A6AFE5A1}"/>
              </a:ext>
            </a:extLst>
          </p:cNvPr>
          <p:cNvSpPr txBox="1">
            <a:spLocks noChangeArrowheads="1"/>
          </p:cNvSpPr>
          <p:nvPr/>
        </p:nvSpPr>
        <p:spPr>
          <a:xfrm>
            <a:off x="189122" y="2711978"/>
            <a:ext cx="1318288" cy="4515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2800" dirty="0"/>
              <a:t>Time</a:t>
            </a:r>
          </a:p>
        </p:txBody>
      </p:sp>
      <p:sp>
        <p:nvSpPr>
          <p:cNvPr id="22" name="Rectangle 54">
            <a:extLst>
              <a:ext uri="{FF2B5EF4-FFF2-40B4-BE49-F238E27FC236}">
                <a16:creationId xmlns:a16="http://schemas.microsoft.com/office/drawing/2014/main" id="{B6871B8E-EF4F-42A9-884D-6B7949176991}"/>
              </a:ext>
            </a:extLst>
          </p:cNvPr>
          <p:cNvSpPr txBox="1">
            <a:spLocks noChangeArrowheads="1"/>
          </p:cNvSpPr>
          <p:nvPr/>
        </p:nvSpPr>
        <p:spPr>
          <a:xfrm>
            <a:off x="6723495" y="2530412"/>
            <a:ext cx="1900007" cy="941817"/>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Chance Mutational Gene Changes</a:t>
            </a:r>
          </a:p>
        </p:txBody>
      </p:sp>
      <p:sp>
        <p:nvSpPr>
          <p:cNvPr id="23" name="Rectangle 54">
            <a:extLst>
              <a:ext uri="{FF2B5EF4-FFF2-40B4-BE49-F238E27FC236}">
                <a16:creationId xmlns:a16="http://schemas.microsoft.com/office/drawing/2014/main" id="{4412546E-C980-452F-9915-172656839510}"/>
              </a:ext>
            </a:extLst>
          </p:cNvPr>
          <p:cNvSpPr txBox="1">
            <a:spLocks noChangeArrowheads="1"/>
          </p:cNvSpPr>
          <p:nvPr/>
        </p:nvSpPr>
        <p:spPr>
          <a:xfrm>
            <a:off x="7087739" y="4199033"/>
            <a:ext cx="1188203" cy="729374"/>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sz="4800" b="1" dirty="0">
                <a:solidFill>
                  <a:srgbClr val="FF0000"/>
                </a:solidFill>
              </a:rPr>
              <a:t>New Species</a:t>
            </a:r>
          </a:p>
        </p:txBody>
      </p:sp>
      <p:pic>
        <p:nvPicPr>
          <p:cNvPr id="24" name="Picture 23">
            <a:extLst>
              <a:ext uri="{FF2B5EF4-FFF2-40B4-BE49-F238E27FC236}">
                <a16:creationId xmlns:a16="http://schemas.microsoft.com/office/drawing/2014/main" id="{4F8252F0-6056-4585-A032-FF354269D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355" y="1788408"/>
            <a:ext cx="399081" cy="399081"/>
          </a:xfrm>
          <a:prstGeom prst="rect">
            <a:avLst/>
          </a:prstGeom>
        </p:spPr>
      </p:pic>
      <p:pic>
        <p:nvPicPr>
          <p:cNvPr id="4098" name="Picture 2" descr="Smallest V8 Engine">
            <a:extLst>
              <a:ext uri="{FF2B5EF4-FFF2-40B4-BE49-F238E27FC236}">
                <a16:creationId xmlns:a16="http://schemas.microsoft.com/office/drawing/2014/main" id="{CA974EC4-305C-4F3E-B060-10887AD7E0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058" y="4035564"/>
            <a:ext cx="1246084" cy="124608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54">
            <a:extLst>
              <a:ext uri="{FF2B5EF4-FFF2-40B4-BE49-F238E27FC236}">
                <a16:creationId xmlns:a16="http://schemas.microsoft.com/office/drawing/2014/main" id="{0B1E8EFF-FB18-406E-AAF4-7CE9823B39E8}"/>
              </a:ext>
            </a:extLst>
          </p:cNvPr>
          <p:cNvSpPr txBox="1">
            <a:spLocks noChangeArrowheads="1"/>
          </p:cNvSpPr>
          <p:nvPr/>
        </p:nvSpPr>
        <p:spPr>
          <a:xfrm>
            <a:off x="463225" y="5360333"/>
            <a:ext cx="1900007" cy="118643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Sexual Reproductive Engine to Pass on Gene Changes</a:t>
            </a:r>
          </a:p>
        </p:txBody>
      </p:sp>
      <p:pic>
        <p:nvPicPr>
          <p:cNvPr id="4100" name="Picture 4" descr="See the source image">
            <a:extLst>
              <a:ext uri="{FF2B5EF4-FFF2-40B4-BE49-F238E27FC236}">
                <a16:creationId xmlns:a16="http://schemas.microsoft.com/office/drawing/2014/main" id="{2A42893A-9941-4CE0-909E-7C14C1247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6909" y="3244509"/>
            <a:ext cx="1733550" cy="263842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54">
            <a:extLst>
              <a:ext uri="{FF2B5EF4-FFF2-40B4-BE49-F238E27FC236}">
                <a16:creationId xmlns:a16="http://schemas.microsoft.com/office/drawing/2014/main" id="{4D7CA86C-E944-496B-826A-AB79991C4E35}"/>
              </a:ext>
            </a:extLst>
          </p:cNvPr>
          <p:cNvSpPr txBox="1">
            <a:spLocks noChangeArrowheads="1"/>
          </p:cNvSpPr>
          <p:nvPr/>
        </p:nvSpPr>
        <p:spPr>
          <a:xfrm>
            <a:off x="2344106" y="5944893"/>
            <a:ext cx="4192117" cy="97894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Natural Selection Process to Preserve Positive Gene Changes Generation to Generation</a:t>
            </a:r>
          </a:p>
        </p:txBody>
      </p:sp>
      <p:sp>
        <p:nvSpPr>
          <p:cNvPr id="31" name="Rectangle 54">
            <a:extLst>
              <a:ext uri="{FF2B5EF4-FFF2-40B4-BE49-F238E27FC236}">
                <a16:creationId xmlns:a16="http://schemas.microsoft.com/office/drawing/2014/main" id="{FF36C894-5D7B-473C-9E4C-0B29C266D53B}"/>
              </a:ext>
            </a:extLst>
          </p:cNvPr>
          <p:cNvSpPr txBox="1">
            <a:spLocks noChangeArrowheads="1"/>
          </p:cNvSpPr>
          <p:nvPr/>
        </p:nvSpPr>
        <p:spPr>
          <a:xfrm>
            <a:off x="360687" y="390423"/>
            <a:ext cx="8422625" cy="5991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u="sng" dirty="0"/>
              <a:t>EVOLUTION</a:t>
            </a:r>
            <a:r>
              <a:rPr lang="en-US" altLang="en-US" dirty="0"/>
              <a:t>: Microbes to Man</a:t>
            </a:r>
          </a:p>
        </p:txBody>
      </p:sp>
      <p:pic>
        <p:nvPicPr>
          <p:cNvPr id="28" name="Picture 6" descr="Image result for ameba">
            <a:extLst>
              <a:ext uri="{FF2B5EF4-FFF2-40B4-BE49-F238E27FC236}">
                <a16:creationId xmlns:a16="http://schemas.microsoft.com/office/drawing/2014/main" id="{8BEE1D8C-8B24-4FDB-82FD-714A0E3500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6495" y="1343159"/>
            <a:ext cx="1869080" cy="12657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sun">
            <a:extLst>
              <a:ext uri="{FF2B5EF4-FFF2-40B4-BE49-F238E27FC236}">
                <a16:creationId xmlns:a16="http://schemas.microsoft.com/office/drawing/2014/main" id="{DD390F2D-7D1B-4B2E-99D7-E97133132D6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9327" y="1343159"/>
            <a:ext cx="1856461" cy="126576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54">
            <a:extLst>
              <a:ext uri="{FF2B5EF4-FFF2-40B4-BE49-F238E27FC236}">
                <a16:creationId xmlns:a16="http://schemas.microsoft.com/office/drawing/2014/main" id="{C97958B8-CCD7-4581-B324-30B49C6C29FF}"/>
              </a:ext>
            </a:extLst>
          </p:cNvPr>
          <p:cNvSpPr txBox="1">
            <a:spLocks noChangeArrowheads="1"/>
          </p:cNvSpPr>
          <p:nvPr/>
        </p:nvSpPr>
        <p:spPr>
          <a:xfrm>
            <a:off x="2228413" y="2747916"/>
            <a:ext cx="1318288" cy="399081"/>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altLang="en-US" dirty="0"/>
              <a:t>Energy</a:t>
            </a:r>
          </a:p>
        </p:txBody>
      </p:sp>
      <p:pic>
        <p:nvPicPr>
          <p:cNvPr id="35" name="Picture 34">
            <a:extLst>
              <a:ext uri="{FF2B5EF4-FFF2-40B4-BE49-F238E27FC236}">
                <a16:creationId xmlns:a16="http://schemas.microsoft.com/office/drawing/2014/main" id="{1EE1A5A8-7BD8-495F-8087-6447354A87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8634" y="1788408"/>
            <a:ext cx="399081" cy="399081"/>
          </a:xfrm>
          <a:prstGeom prst="rect">
            <a:avLst/>
          </a:prstGeom>
        </p:spPr>
      </p:pic>
      <p:pic>
        <p:nvPicPr>
          <p:cNvPr id="36" name="Picture 35">
            <a:extLst>
              <a:ext uri="{FF2B5EF4-FFF2-40B4-BE49-F238E27FC236}">
                <a16:creationId xmlns:a16="http://schemas.microsoft.com/office/drawing/2014/main" id="{07049650-B5F8-4AEF-8A17-B778C2B606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2146" y="4459065"/>
            <a:ext cx="399081" cy="399081"/>
          </a:xfrm>
          <a:prstGeom prst="rect">
            <a:avLst/>
          </a:prstGeom>
        </p:spPr>
      </p:pic>
      <p:pic>
        <p:nvPicPr>
          <p:cNvPr id="37" name="Picture 36">
            <a:extLst>
              <a:ext uri="{FF2B5EF4-FFF2-40B4-BE49-F238E27FC236}">
                <a16:creationId xmlns:a16="http://schemas.microsoft.com/office/drawing/2014/main" id="{B72C26F8-8B04-4631-A0E7-6D14F13AA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5433" y="1776502"/>
            <a:ext cx="399081" cy="399081"/>
          </a:xfrm>
          <a:prstGeom prst="rect">
            <a:avLst/>
          </a:prstGeom>
        </p:spPr>
      </p:pic>
    </p:spTree>
    <p:extLst>
      <p:ext uri="{BB962C8B-B14F-4D97-AF65-F5344CB8AC3E}">
        <p14:creationId xmlns:p14="http://schemas.microsoft.com/office/powerpoint/2010/main" val="28764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62324CE-DC06-4FAD-A03C-26674121808B}"/>
              </a:ext>
            </a:extLst>
          </p:cNvPr>
          <p:cNvSpPr>
            <a:spLocks noGrp="1"/>
          </p:cNvSpPr>
          <p:nvPr>
            <p:ph type="title"/>
          </p:nvPr>
        </p:nvSpPr>
        <p:spPr>
          <a:xfrm>
            <a:off x="407394" y="119089"/>
            <a:ext cx="8329212" cy="1906373"/>
          </a:xfrm>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SEXUAL REPRODUCTION</a:t>
            </a:r>
            <a:br>
              <a:rPr lang="en-US" sz="3200" dirty="0"/>
            </a:br>
            <a:br>
              <a:rPr lang="en-US" sz="3200" dirty="0"/>
            </a:br>
            <a:r>
              <a:rPr lang="en-US" sz="3200" dirty="0"/>
              <a:t>WHY SO CRUTIAL FOR EVOLUTION?</a:t>
            </a:r>
            <a:endParaRPr lang="en-US" sz="2400" dirty="0"/>
          </a:p>
        </p:txBody>
      </p:sp>
      <p:sp>
        <p:nvSpPr>
          <p:cNvPr id="2" name="Rectangle 1">
            <a:extLst>
              <a:ext uri="{FF2B5EF4-FFF2-40B4-BE49-F238E27FC236}">
                <a16:creationId xmlns:a16="http://schemas.microsoft.com/office/drawing/2014/main" id="{DA1E9BC5-8D25-492D-A551-50D913137091}"/>
              </a:ext>
            </a:extLst>
          </p:cNvPr>
          <p:cNvSpPr/>
          <p:nvPr/>
        </p:nvSpPr>
        <p:spPr>
          <a:xfrm>
            <a:off x="6886435" y="3687604"/>
            <a:ext cx="1232452" cy="460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evolution of life - human evolution stock illustrations">
            <a:extLst>
              <a:ext uri="{FF2B5EF4-FFF2-40B4-BE49-F238E27FC236}">
                <a16:creationId xmlns:a16="http://schemas.microsoft.com/office/drawing/2014/main" id="{95B63942-9697-463E-8A39-73AD827B8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366" y="2089253"/>
            <a:ext cx="4657268" cy="464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361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16007</TotalTime>
  <Words>3126</Words>
  <Application>Microsoft Office PowerPoint</Application>
  <PresentationFormat>On-screen Show (4:3)</PresentationFormat>
  <Paragraphs>390</Paragraphs>
  <Slides>64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Partridge</vt:lpstr>
      <vt:lpstr>Calibri</vt:lpstr>
      <vt:lpstr>Wingdings</vt:lpstr>
      <vt:lpstr>Office Theme</vt:lpstr>
      <vt:lpstr>1_Office Theme</vt:lpstr>
      <vt:lpstr>PowerPoint Presentation</vt:lpstr>
      <vt:lpstr>Do Horses Fly?</vt:lpstr>
      <vt:lpstr>Some Horses  Do Fly!!!</vt:lpstr>
      <vt:lpstr>“Horses Fly”  IS THIS STATEMENT TRUE?  Absolutely Likely Possibly Probably Improbably Impossible</vt:lpstr>
      <vt:lpstr>PowerPoint Presentation</vt:lpstr>
      <vt:lpstr>SEXUAL REPRODUCTION   HOW DOES IT FIT INTO THE EVOLUTIONARY PICTURE? </vt:lpstr>
      <vt:lpstr>PowerPoint Presentation</vt:lpstr>
      <vt:lpstr>PowerPoint Presentation</vt:lpstr>
      <vt:lpstr>SEXUAL REPRODUCTION  WHY SO CRUTIAL FOR EVOLUTION?</vt:lpstr>
      <vt:lpstr>“The great tragedy of Science: the slaying of a beautiful hypothesis by an ugly fact”  Thomas Huxley (Darwin’s Bulldog)</vt:lpstr>
      <vt:lpstr> “If it could be demonstrated that any complex organ (or process like sexual reproduction) existed, which could not have possibly been formed by numerous, successive, slight modifications, my theory would absolutely break down.” Charles Darwin    Sexual Reproduction has been called the  “Queen of Evolutionary Problems”  Why?  What is the “ugly fact” </vt:lpstr>
      <vt:lpstr>The sexual reproductive engine or process for passing on genetic information from one generation to the next and any associated genetic changes leading new species has to be FULLY FUNCTIONAL DURING THE FIRST GENERATIONAL CHANGE otherwise THERE WILL BE NO 2nd, 3rd, 4th , … GENERATIONS  NO NEW SPECIES NO EVOLUTION THE END (No Beginning) A “Beautiful Hypothesis – Slayed”  Sexual Reproduction is a “One Generational Issue”</vt:lpstr>
      <vt:lpstr>Definition of Generational  For this presentation it means the organisms “life span”.  Some reproduce only once, others reproduce multiple times and when reproductive maturity is reached varies widely. </vt:lpstr>
      <vt:lpstr>PowerPoint Presentation</vt:lpstr>
      <vt:lpstr>PowerPoint Presentation</vt:lpstr>
      <vt:lpstr>PowerPoint Presentation</vt:lpstr>
      <vt:lpstr>Theme of the Presentation  The Take-Away  As Huxley said:  “… the slaying of a beautiful hypothesis (evolution) by an ugly fact”  The ugly fact is:</vt:lpstr>
      <vt:lpstr>PowerPoint Presentation</vt:lpstr>
      <vt:lpstr>ASEXUAL reproduction is typical with single cell life forms.    SEXUAL reproduction is typical with the vast majority of multicellular animal species and significant types of plant species (like flowering seed producers).    There are a number of other reproductive processes, especially in the plant world.  There are a number of “para-sexual” gene exchange and few “unique” mechanisms with some species.  </vt:lpstr>
      <vt:lpstr>What is Asexual Reproduction?  Duplicating the genetic material (chromosomes) of a parent cell of a particular plant or animal and then the cell divides into two identical new fully functional daughter cells identical to the parent (cloning) via a process called Mitosis.  Note: Growing new cells or replacing old cells except for sex cells is done by Mitosis.   Example: New skin cells </vt:lpstr>
      <vt:lpstr>What is Sexual Reproduction?  Genetic material (chromosomes) from male and female reproductive cells of a parent organism are reduced by ½ via a process called Meiosis.  During fertilization, male and female reproductive cells each containing ½ the original number of chromosomes co-mingle to form a new immature daughter cell containing  genetic traits of both parent cells.  After gestation period, the immature daughter cell matures to a new fully functional organism exhibiting a combination of genetic traits of both original parents for that particular organism with a specific male or female distinction . </vt:lpstr>
      <vt:lpstr>Example of Human Sexual Reproduction  Human cell = 46 chromosomes Male Sperm cell = 23 chromosomes Female Egg cell = 23 chromosomes Embryo = 46 chromosomes</vt:lpstr>
      <vt:lpstr>Origin of Sexual Reproduction?  Generally, evolution teaches that life first reproduced asexually and then sexual reproduction process evolved from the asexual reproduction.    In this presentation, we will assume asexual reproduction evolved (similar major “ugly fact” issues) but we shall focus on origins of sexual reproduction.  </vt:lpstr>
      <vt:lpstr>    Let’s Look At Some “Ugly” Facts Apply Some Critical Thinking and Logic   About Sexual Reproduction being a  “One Generational Problem of Evolution”</vt:lpstr>
      <vt:lpstr> Regarding the Evolution of Sexual Reproduction (and for that matter - anything)  Justifying the validity of the Evolution IS NOT based on:  -Why or it’s benefits - The fact that exists  Justifying the validity of the Evolution IS based on:  -How it came about </vt:lpstr>
      <vt:lpstr>For any trait to be expressed, to actually happen, there must have evolved a set of DNA coding for that trait.  Where did the DNA code for sexual reproduction come from when we assume there was only asexual genes available?  How did natural selection select for sexual reproduction when sexual reproduction is first required for natural selection to operate? (Circular Reasoning!!!)</vt:lpstr>
      <vt:lpstr>PowerPoint Presentation</vt:lpstr>
      <vt:lpstr>Meiosis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Atheist Richard Dawkins View</vt:lpstr>
      <vt:lpstr>Leading Canadian Evolutionist Professor Graham Bell</vt:lpstr>
      <vt:lpstr>PowerPoint Presentation</vt:lpstr>
      <vt:lpstr>Logical Deduction</vt:lpstr>
      <vt:lpstr>PowerPoint Presentation</vt:lpstr>
      <vt:lpstr>PowerPoint Presentation</vt:lpstr>
      <vt:lpstr>PowerPoint Presentation</vt:lpstr>
      <vt:lpstr>PowerPoint Presentation</vt:lpstr>
      <vt:lpstr>PowerPoint Presentation</vt:lpstr>
      <vt:lpstr>PowerPoint Presentation</vt:lpstr>
      <vt:lpstr>Takeaway from the Presentation  As Huxley said:  “… the slaying of a beautiful hypothesis (evolution) by an ugly fact”  And the “ugly facts” are:</vt:lpstr>
      <vt:lpstr>PowerPoint Presentation</vt:lpstr>
      <vt:lpstr>Remember Our Task</vt:lpstr>
      <vt:lpstr>Ask Critical Questions</vt:lpstr>
      <vt:lpstr>How to Prepare</vt:lpstr>
      <vt:lpstr>How to Start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Glacial Lake Missoula</dc:title>
  <dc:subject>Creation Geology</dc:subject>
  <dc:creator>Bruce Barton</dc:creator>
  <dc:description>This version was prepared for Edgewood Bible Church 6/14/2019.</dc:description>
  <cp:lastModifiedBy>Chris Ashcraft</cp:lastModifiedBy>
  <cp:revision>409</cp:revision>
  <dcterms:created xsi:type="dcterms:W3CDTF">2019-02-28T02:46:05Z</dcterms:created>
  <dcterms:modified xsi:type="dcterms:W3CDTF">2022-03-24T01:15:50Z</dcterms:modified>
</cp:coreProperties>
</file>