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81"/>
  </p:notesMasterIdLst>
  <p:handoutMasterIdLst>
    <p:handoutMasterId r:id="rId82"/>
  </p:handoutMasterIdLst>
  <p:sldIdLst>
    <p:sldId id="256" r:id="rId3"/>
    <p:sldId id="1390" r:id="rId4"/>
    <p:sldId id="1347" r:id="rId5"/>
    <p:sldId id="1348" r:id="rId6"/>
    <p:sldId id="1349" r:id="rId7"/>
    <p:sldId id="1269" r:id="rId8"/>
    <p:sldId id="1337" r:id="rId9"/>
    <p:sldId id="1338" r:id="rId10"/>
    <p:sldId id="1340" r:id="rId11"/>
    <p:sldId id="1350" r:id="rId12"/>
    <p:sldId id="1358" r:id="rId13"/>
    <p:sldId id="1351" r:id="rId14"/>
    <p:sldId id="1352" r:id="rId15"/>
    <p:sldId id="1252" r:id="rId16"/>
    <p:sldId id="1392" r:id="rId17"/>
    <p:sldId id="1357" r:id="rId18"/>
    <p:sldId id="1265" r:id="rId19"/>
    <p:sldId id="1266" r:id="rId20"/>
    <p:sldId id="1274" r:id="rId21"/>
    <p:sldId id="1264" r:id="rId22"/>
    <p:sldId id="1344" r:id="rId23"/>
    <p:sldId id="1323" r:id="rId24"/>
    <p:sldId id="1345" r:id="rId25"/>
    <p:sldId id="1285" r:id="rId26"/>
    <p:sldId id="1275" r:id="rId27"/>
    <p:sldId id="1284" r:id="rId28"/>
    <p:sldId id="1346" r:id="rId29"/>
    <p:sldId id="1353" r:id="rId30"/>
    <p:sldId id="1299" r:id="rId31"/>
    <p:sldId id="1287" r:id="rId32"/>
    <p:sldId id="1355" r:id="rId33"/>
    <p:sldId id="1377" r:id="rId34"/>
    <p:sldId id="1354" r:id="rId35"/>
    <p:sldId id="1370" r:id="rId36"/>
    <p:sldId id="1363" r:id="rId37"/>
    <p:sldId id="1329" r:id="rId38"/>
    <p:sldId id="1366" r:id="rId39"/>
    <p:sldId id="1367" r:id="rId40"/>
    <p:sldId id="1369" r:id="rId41"/>
    <p:sldId id="1365" r:id="rId42"/>
    <p:sldId id="1368" r:id="rId43"/>
    <p:sldId id="1364" r:id="rId44"/>
    <p:sldId id="1330" r:id="rId45"/>
    <p:sldId id="1326" r:id="rId46"/>
    <p:sldId id="1327" r:id="rId47"/>
    <p:sldId id="1325" r:id="rId48"/>
    <p:sldId id="1388" r:id="rId49"/>
    <p:sldId id="1342" r:id="rId50"/>
    <p:sldId id="1341" r:id="rId51"/>
    <p:sldId id="1362" r:id="rId52"/>
    <p:sldId id="1343" r:id="rId53"/>
    <p:sldId id="1339" r:id="rId54"/>
    <p:sldId id="1334" r:id="rId55"/>
    <p:sldId id="1385" r:id="rId56"/>
    <p:sldId id="1361" r:id="rId57"/>
    <p:sldId id="1387" r:id="rId58"/>
    <p:sldId id="1356" r:id="rId59"/>
    <p:sldId id="1371" r:id="rId60"/>
    <p:sldId id="1372" r:id="rId61"/>
    <p:sldId id="1373" r:id="rId62"/>
    <p:sldId id="1360" r:id="rId63"/>
    <p:sldId id="1383" r:id="rId64"/>
    <p:sldId id="1298" r:id="rId65"/>
    <p:sldId id="1375" r:id="rId66"/>
    <p:sldId id="415" r:id="rId67"/>
    <p:sldId id="1374" r:id="rId68"/>
    <p:sldId id="1376" r:id="rId69"/>
    <p:sldId id="1379" r:id="rId70"/>
    <p:sldId id="1378" r:id="rId71"/>
    <p:sldId id="1391" r:id="rId72"/>
    <p:sldId id="267" r:id="rId73"/>
    <p:sldId id="326" r:id="rId74"/>
    <p:sldId id="298" r:id="rId75"/>
    <p:sldId id="1324" r:id="rId76"/>
    <p:sldId id="412" r:id="rId77"/>
    <p:sldId id="1380" r:id="rId78"/>
    <p:sldId id="1389" r:id="rId79"/>
    <p:sldId id="1381" r:id="rId80"/>
  </p:sldIdLst>
  <p:sldSz cx="9144000" cy="6858000" type="screen4x3"/>
  <p:notesSz cx="7102475" cy="9388475"/>
  <p:embeddedFontLst>
    <p:embeddedFont>
      <p:font typeface="Calibri" panose="020F0502020204030204" pitchFamily="34" charset="0"/>
      <p:regular r:id="rId83"/>
      <p:bold r:id="rId84"/>
      <p:italic r:id="rId85"/>
      <p:boldItalic r:id="rId86"/>
    </p:embeddedFont>
    <p:embeddedFont>
      <p:font typeface="Partridge" panose="020B0604020202020204"/>
      <p:regular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230"/>
    <a:srgbClr val="FFFFFF"/>
    <a:srgbClr val="000000"/>
    <a:srgbClr val="0000FF"/>
    <a:srgbClr val="FFFF99"/>
    <a:srgbClr val="0033CC"/>
    <a:srgbClr val="DAD0D0"/>
    <a:srgbClr val="D5C9C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93" autoAdjust="0"/>
    <p:restoredTop sz="64457" autoAdjust="0"/>
  </p:normalViewPr>
  <p:slideViewPr>
    <p:cSldViewPr snapToGrid="0">
      <p:cViewPr>
        <p:scale>
          <a:sx n="66" d="100"/>
          <a:sy n="66" d="100"/>
        </p:scale>
        <p:origin x="-1278"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2.fntdata"/><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1.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32631CA-7F3F-4E1E-BC9E-24A647638456}" type="datetimeFigureOut">
              <a:rPr lang="en-US" smtClean="0"/>
              <a:pPr/>
              <a:t>4/26/2023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85CEFB3-25B0-49DC-8DD9-2B71D77EF351}"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0599377-EF3A-4CE8-8CEF-35A8D7371C41}" type="datetimeFigureOut">
              <a:rPr lang="en-US" smtClean="0"/>
              <a:pPr/>
              <a:t>4/26/2023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F9B42F1-6BA6-4E43-A962-58018FCEFA64}" type="slidenum">
              <a:rPr lang="en-US" smtClean="0"/>
              <a:pPr/>
              <a:t>‹#›</a:t>
            </a:fld>
            <a:endParaRPr lang="en-US"/>
          </a:p>
        </p:txBody>
      </p:sp>
    </p:spTree>
    <p:extLst>
      <p:ext uri="{BB962C8B-B14F-4D97-AF65-F5344CB8AC3E}">
        <p14:creationId xmlns:p14="http://schemas.microsoft.com/office/powerpoint/2010/main" val="227140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FC33B3-BA0E-4264-8BDB-0DB4A571F96F}" type="datetime1">
              <a:rPr lang="en-US" smtClean="0"/>
              <a:pPr/>
              <a:t>4/26/2023</a:t>
            </a:fld>
            <a:endParaRPr lang="en-US"/>
          </a:p>
        </p:txBody>
      </p:sp>
      <p:sp>
        <p:nvSpPr>
          <p:cNvPr id="5" name="Footer Placeholder 4"/>
          <p:cNvSpPr>
            <a:spLocks noGrp="1"/>
          </p:cNvSpPr>
          <p:nvPr>
            <p:ph type="ftr" sz="quarter" idx="11"/>
          </p:nvPr>
        </p:nvSpPr>
        <p:spPr/>
        <p:txBody>
          <a:bodyPr/>
          <a:lstStyle>
            <a:lvl1pPr>
              <a:defRPr sz="1600">
                <a:solidFill>
                  <a:srgbClr val="0033CC"/>
                </a:solidFill>
                <a:latin typeface="Partridge" pitchFamily="2" charset="0"/>
              </a:defRPr>
            </a:lvl1pPr>
          </a:lstStyle>
          <a:p>
            <a:r>
              <a:rPr lang="en-US"/>
              <a:t>Monarch Creation Ministries</a:t>
            </a:r>
            <a:endParaRPr lang="en-US" dirty="0"/>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14B74-983E-422A-9FD4-CDB824C89A2F}" type="datetime1">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B32E8-77A0-4D71-B48A-DFA4420EC0CA}" type="datetime1">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12B5D1-7246-4AD6-856E-39935A6F70EA}"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2B5D1-7246-4AD6-856E-39935A6F70EA}"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12B5D1-7246-4AD6-856E-39935A6F70EA}"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2B5D1-7246-4AD6-856E-39935A6F70EA}" type="datetimeFigureOut">
              <a:rPr lang="en-US" smtClean="0"/>
              <a:pPr/>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2B5D1-7246-4AD6-856E-39935A6F70EA}" type="datetimeFigureOut">
              <a:rPr lang="en-US" smtClean="0"/>
              <a:pPr/>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2B5D1-7246-4AD6-856E-39935A6F70EA}" type="datetimeFigureOut">
              <a:rPr lang="en-US" smtClean="0"/>
              <a:pPr/>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B5D1-7246-4AD6-856E-39935A6F70EA}"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40000"/>
            </a:srgbClr>
          </a:solidFill>
          <a:ln w="28575">
            <a:solidFill>
              <a:srgbClr val="C00000"/>
            </a:solidFill>
          </a:ln>
        </p:spPr>
        <p:txBody>
          <a:bodyPr/>
          <a:lstStyle/>
          <a:p>
            <a:r>
              <a:rPr lang="en-US" dirty="0"/>
              <a:t>Click to edit Master title style</a:t>
            </a:r>
          </a:p>
        </p:txBody>
      </p:sp>
      <p:sp>
        <p:nvSpPr>
          <p:cNvPr id="3" name="Content Placeholder 2"/>
          <p:cNvSpPr>
            <a:spLocks noGrp="1"/>
          </p:cNvSpPr>
          <p:nvPr>
            <p:ph idx="1"/>
          </p:nvPr>
        </p:nvSpPr>
        <p:spPr>
          <a:solidFill>
            <a:srgbClr val="FFFFFF">
              <a:alpha val="40000"/>
            </a:srgbClr>
          </a:solidFill>
          <a:ln w="28575">
            <a:solidFill>
              <a:srgbClr val="C00000"/>
            </a:solidFill>
          </a:ln>
        </p:spPr>
        <p:txBody>
          <a:bodyPr/>
          <a:lstStyle>
            <a:lvl1pPr>
              <a:defRPr>
                <a:effect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135F2-03C7-4394-B542-73B43184C8BB}" type="datetime1">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B5D1-7246-4AD6-856E-39935A6F70EA}"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152401"/>
            <a:ext cx="8172450"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611188" y="1700214"/>
            <a:ext cx="3992562"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6152" y="1700214"/>
            <a:ext cx="3992563"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40294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8CF2E-00B8-4BCA-94DC-556969569F8B}" type="datetime1">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0000"/>
            </a:schemeClr>
          </a:solidFill>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BC5FC-97DB-4986-AC9B-7A78E2DC283E}" type="datetime1">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4E0F66-808B-4138-9A89-E22EF3F17482}" type="datetime1">
              <a:rPr lang="en-US" smtClean="0"/>
              <a:pPr/>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97937-6B89-4C91-AA44-9DE6DE5DEF87}" type="datetime1">
              <a:rPr lang="en-US" smtClean="0"/>
              <a:pPr/>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6E75D-8BB5-4268-9023-5CF63F3C3941}" type="datetime1">
              <a:rPr lang="en-US" smtClean="0"/>
              <a:pPr/>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0549E-3CEE-43F0-B126-39F96621D9A4}" type="datetime1">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7B7D4-989A-4B94-9A15-3602842B9A27}" type="datetime1">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bg1">
              <a:alpha val="3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42FE4-B173-48A1-AD53-8852E270B5FE}" type="datetime1">
              <a:rPr lang="en-US" smtClean="0"/>
              <a:pPr/>
              <a:t>4/26/2023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B505C3B-F117-4322-996A-3271CB361D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2B5D1-7246-4AD6-856E-39935A6F70EA}" type="datetimeFigureOut">
              <a:rPr lang="en-US" smtClean="0"/>
              <a:pPr/>
              <a:t>4/26/2023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B01C3-D727-48DD-B2BB-B11FDCB902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9.jfif"/><Relationship Id="rId5"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3.jpeg"/><Relationship Id="rId7"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9.jfif"/><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40537"/>
            <a:ext cx="2133600" cy="365125"/>
          </a:xfrm>
        </p:spPr>
        <p:txBody>
          <a:bodyPr/>
          <a:lstStyle/>
          <a:p>
            <a:fld id="{BB505C3B-F117-4322-996A-3271CB361D87}" type="slidenum">
              <a:rPr lang="en-US" smtClean="0">
                <a:solidFill>
                  <a:schemeClr val="tx1"/>
                </a:solidFill>
              </a:rPr>
              <a:pPr/>
              <a:t>1</a:t>
            </a:fld>
            <a:endParaRPr lang="en-US" dirty="0">
              <a:solidFill>
                <a:schemeClr val="tx1"/>
              </a:solidFill>
            </a:endParaRPr>
          </a:p>
        </p:txBody>
      </p:sp>
      <p:sp>
        <p:nvSpPr>
          <p:cNvPr id="5" name="Rectangle 4"/>
          <p:cNvSpPr/>
          <p:nvPr/>
        </p:nvSpPr>
        <p:spPr>
          <a:xfrm>
            <a:off x="92765" y="491502"/>
            <a:ext cx="8958470" cy="5909310"/>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*Photosynthesis*</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God’s Dynamic Dynamo</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Defying Evolutionary Dogma</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By</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Ron Payne</a:t>
            </a:r>
          </a:p>
        </p:txBody>
      </p:sp>
      <p:pic>
        <p:nvPicPr>
          <p:cNvPr id="6" name="Picture 2" descr="Interesting Information &amp; Facts About Photosynthesis for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346" y="1506713"/>
            <a:ext cx="3549853" cy="2426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60190"/>
            <a:ext cx="8966320" cy="236440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dirty="0" smtClean="0"/>
              <a:t>What does </a:t>
            </a:r>
            <a:r>
              <a:rPr lang="en-US" sz="4300" u="sng" dirty="0" smtClean="0"/>
              <a:t>CHAOS</a:t>
            </a:r>
            <a:r>
              <a:rPr lang="en-US" sz="4300" dirty="0" smtClean="0"/>
              <a:t> mean?</a:t>
            </a:r>
            <a:endParaRPr lang="en-US" sz="4800" dirty="0"/>
          </a:p>
          <a:p>
            <a:r>
              <a:rPr lang="en-US" sz="4800" dirty="0" smtClean="0"/>
              <a:t>Without Photosynthesis and Plants our world would look like:</a:t>
            </a:r>
          </a:p>
        </p:txBody>
      </p:sp>
      <p:pic>
        <p:nvPicPr>
          <p:cNvPr id="1026" name="Picture 2" descr="Photo Gallery: Pyroclastic Flows | Mount St. Helens Science and Learning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25" y="2475963"/>
            <a:ext cx="64579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333825"/>
            <a:ext cx="8966320" cy="43252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dirty="0" smtClean="0"/>
              <a:t>What does </a:t>
            </a:r>
            <a:r>
              <a:rPr lang="en-US" sz="4300" u="sng" dirty="0" smtClean="0"/>
              <a:t>INHABITED</a:t>
            </a:r>
            <a:r>
              <a:rPr lang="en-US" sz="4300" dirty="0" smtClean="0"/>
              <a:t> mean?</a:t>
            </a:r>
          </a:p>
          <a:p>
            <a:endParaRPr lang="en-US" sz="4300" dirty="0"/>
          </a:p>
          <a:p>
            <a:r>
              <a:rPr lang="en-US" sz="4300" dirty="0" smtClean="0"/>
              <a:t>Flourishing Life Everywhere On Our Planet</a:t>
            </a:r>
          </a:p>
          <a:p>
            <a:endParaRPr lang="en-US" sz="4300" dirty="0" smtClean="0"/>
          </a:p>
          <a:p>
            <a:r>
              <a:rPr lang="en-US" sz="3600" dirty="0" smtClean="0"/>
              <a:t>Plants provide every thing needed to sustain animal and human life.</a:t>
            </a:r>
          </a:p>
          <a:p>
            <a:endParaRPr lang="en-US" sz="3600" dirty="0"/>
          </a:p>
          <a:p>
            <a:r>
              <a:rPr lang="en-US" sz="3600" dirty="0" smtClean="0"/>
              <a:t>Plants are the </a:t>
            </a:r>
            <a:r>
              <a:rPr lang="en-US" sz="3600" b="1" u="sng" dirty="0" smtClean="0"/>
              <a:t>ONLY</a:t>
            </a:r>
            <a:r>
              <a:rPr lang="en-US" sz="3600" dirty="0" smtClean="0"/>
              <a:t> organisms that can produce their own food!</a:t>
            </a:r>
          </a:p>
          <a:p>
            <a:r>
              <a:rPr lang="en-US" sz="3600" dirty="0" smtClean="0"/>
              <a:t>(What did you have for breakfast this morning?) </a:t>
            </a:r>
            <a:endParaRPr lang="en-US" sz="4800" dirty="0"/>
          </a:p>
          <a:p>
            <a:pPr algn="just"/>
            <a:endParaRPr lang="en-US" sz="2400" dirty="0" smtClean="0"/>
          </a:p>
        </p:txBody>
      </p:sp>
      <p:sp>
        <p:nvSpPr>
          <p:cNvPr id="6" name="Title 4">
            <a:extLst>
              <a:ext uri="{FF2B5EF4-FFF2-40B4-BE49-F238E27FC236}">
                <a16:creationId xmlns="" xmlns:a16="http://schemas.microsoft.com/office/drawing/2014/main" id="{162324CE-DC06-4FAD-A03C-26674121808B}"/>
              </a:ext>
            </a:extLst>
          </p:cNvPr>
          <p:cNvSpPr>
            <a:spLocks noGrp="1"/>
          </p:cNvSpPr>
          <p:nvPr>
            <p:ph type="title"/>
          </p:nvPr>
        </p:nvSpPr>
        <p:spPr>
          <a:xfrm>
            <a:off x="2249714" y="4779304"/>
            <a:ext cx="6618514" cy="1877863"/>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000" dirty="0" smtClean="0"/>
              <a:t>That Chemical Factory: </a:t>
            </a:r>
            <a:r>
              <a:rPr lang="en-US" sz="6000" dirty="0" smtClean="0">
                <a:solidFill>
                  <a:srgbClr val="FF0000"/>
                </a:solidFill>
              </a:rPr>
              <a:t>Photosynthesis</a:t>
            </a:r>
            <a:endParaRPr lang="en-US" sz="6000" dirty="0">
              <a:solidFill>
                <a:srgbClr val="FF0000"/>
              </a:solidFill>
            </a:endParaRPr>
          </a:p>
        </p:txBody>
      </p:sp>
      <p:sp>
        <p:nvSpPr>
          <p:cNvPr id="7" name="Title 4">
            <a:extLst>
              <a:ext uri="{FF2B5EF4-FFF2-40B4-BE49-F238E27FC236}">
                <a16:creationId xmlns="" xmlns:a16="http://schemas.microsoft.com/office/drawing/2014/main" id="{162324CE-DC06-4FAD-A03C-26674121808B}"/>
              </a:ext>
            </a:extLst>
          </p:cNvPr>
          <p:cNvSpPr txBox="1">
            <a:spLocks/>
          </p:cNvSpPr>
          <p:nvPr/>
        </p:nvSpPr>
        <p:spPr>
          <a:xfrm>
            <a:off x="196023" y="5054129"/>
            <a:ext cx="1972614" cy="13749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Key?</a:t>
            </a:r>
            <a:endParaRPr lang="en-US" sz="6000" dirty="0">
              <a:solidFill>
                <a:srgbClr val="FF0000"/>
              </a:solidFill>
            </a:endParaRPr>
          </a:p>
        </p:txBody>
      </p:sp>
      <p:pic>
        <p:nvPicPr>
          <p:cNvPr id="8" name="Picture 10" descr="Image result for marigold pictures">
            <a:extLst>
              <a:ext uri="{FF2B5EF4-FFF2-40B4-BE49-F238E27FC236}">
                <a16:creationId xmlns="" xmlns:a16="http://schemas.microsoft.com/office/drawing/2014/main" id="{A67AEA6E-58D5-4DE0-840C-CB71D6114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048" y="414856"/>
            <a:ext cx="1215167" cy="798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 result for guppy pictures">
            <a:extLst>
              <a:ext uri="{FF2B5EF4-FFF2-40B4-BE49-F238E27FC236}">
                <a16:creationId xmlns="" xmlns:a16="http://schemas.microsoft.com/office/drawing/2014/main" id="{A82E4CE4-77FD-49E4-AD9F-FB8057B46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66" y="420180"/>
            <a:ext cx="1064379" cy="7982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emale Chimpanzee. Size: 103 x 104. Source: phys.org">
            <a:extLst>
              <a:ext uri="{FF2B5EF4-FFF2-40B4-BE49-F238E27FC236}">
                <a16:creationId xmlns="" xmlns:a16="http://schemas.microsoft.com/office/drawing/2014/main" id="{FB17DC21-1327-4892-8022-BC3DB2A19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786" y="2481210"/>
            <a:ext cx="794429" cy="8021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alouse young wheat pla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382" y="2522932"/>
            <a:ext cx="1014163" cy="71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111706"/>
            <a:ext cx="8966320" cy="67462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smtClean="0"/>
              <a:t>Plants provide </a:t>
            </a:r>
            <a:r>
              <a:rPr lang="en-US" sz="3600" dirty="0"/>
              <a:t>s</a:t>
            </a:r>
            <a:r>
              <a:rPr lang="en-US" sz="3600" dirty="0" smtClean="0"/>
              <a:t>o many fundamental things needed for flourishing animal and human life:</a:t>
            </a:r>
            <a:endParaRPr lang="en-US" sz="4800" dirty="0"/>
          </a:p>
          <a:p>
            <a:r>
              <a:rPr lang="en-US" sz="2400" dirty="0" smtClean="0"/>
              <a:t>Chemical Energy (Glucose, Starches and Carbohydrates)</a:t>
            </a:r>
          </a:p>
          <a:p>
            <a:r>
              <a:rPr lang="en-US" sz="2400" dirty="0" smtClean="0"/>
              <a:t>Oxygen</a:t>
            </a:r>
          </a:p>
          <a:p>
            <a:r>
              <a:rPr lang="en-US" sz="2400" dirty="0" smtClean="0"/>
              <a:t>Maintain Safe Carbon Dioxide Levels</a:t>
            </a:r>
          </a:p>
          <a:p>
            <a:r>
              <a:rPr lang="en-US" sz="2400" dirty="0" smtClean="0"/>
              <a:t>Amino Acids, Proteins, Enzymes, Hormones</a:t>
            </a:r>
          </a:p>
          <a:p>
            <a:r>
              <a:rPr lang="en-US" sz="2400" dirty="0" smtClean="0"/>
              <a:t>Essential Vitamins and Minerals</a:t>
            </a:r>
          </a:p>
          <a:p>
            <a:r>
              <a:rPr lang="en-US" sz="2400" dirty="0" smtClean="0"/>
              <a:t>Lipids , Oils and Fats</a:t>
            </a:r>
          </a:p>
          <a:p>
            <a:r>
              <a:rPr lang="en-US" sz="2400" dirty="0" smtClean="0"/>
              <a:t>Roughage for Digestion</a:t>
            </a:r>
          </a:p>
          <a:p>
            <a:r>
              <a:rPr lang="en-US" sz="2400" dirty="0" smtClean="0"/>
              <a:t>Medicines</a:t>
            </a:r>
          </a:p>
          <a:p>
            <a:r>
              <a:rPr lang="en-US" sz="2400" dirty="0" smtClean="0"/>
              <a:t>Habitat and Building Materials</a:t>
            </a:r>
          </a:p>
          <a:p>
            <a:r>
              <a:rPr lang="en-US" sz="2400" dirty="0" smtClean="0"/>
              <a:t>Erosion Control</a:t>
            </a:r>
          </a:p>
          <a:p>
            <a:r>
              <a:rPr lang="en-US" sz="2400" dirty="0" smtClean="0"/>
              <a:t>Weather Stability</a:t>
            </a:r>
          </a:p>
          <a:p>
            <a:r>
              <a:rPr lang="en-US" sz="2400" dirty="0" smtClean="0"/>
              <a:t>Animal Life for Food (Food Chain)</a:t>
            </a:r>
          </a:p>
          <a:p>
            <a:r>
              <a:rPr lang="en-US" sz="2400" dirty="0" smtClean="0"/>
              <a:t>Nutrients for Soil Health</a:t>
            </a:r>
          </a:p>
        </p:txBody>
      </p:sp>
      <p:pic>
        <p:nvPicPr>
          <p:cNvPr id="6" name="Picture 2" descr="Interesting Information &amp; Facts About Photosynthesis for Child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32" y="3484853"/>
            <a:ext cx="2233451" cy="1526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teresting Information &amp; Facts About Photosynthesis for Child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975" y="3484852"/>
            <a:ext cx="2233451" cy="152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98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111706"/>
            <a:ext cx="8966320" cy="67462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dirty="0" smtClean="0"/>
              <a:t>And God said, “Behold I have given you </a:t>
            </a:r>
            <a:r>
              <a:rPr lang="en-US" sz="4300" u="sng" dirty="0" smtClean="0"/>
              <a:t>every plant</a:t>
            </a:r>
            <a:r>
              <a:rPr lang="en-US" sz="4300" dirty="0" smtClean="0"/>
              <a:t> …; you shall have them for food. And to every beast …, and to every bird of the air and to everything that creeps on the earth, everything that has the breath of life, I have given every </a:t>
            </a:r>
            <a:r>
              <a:rPr lang="en-US" sz="4300" u="sng" dirty="0" smtClean="0"/>
              <a:t>green plant</a:t>
            </a:r>
            <a:r>
              <a:rPr lang="en-US" sz="4300" dirty="0" smtClean="0"/>
              <a:t> for food.”</a:t>
            </a:r>
          </a:p>
          <a:p>
            <a:endParaRPr lang="en-US" sz="4300" dirty="0"/>
          </a:p>
          <a:p>
            <a:r>
              <a:rPr lang="en-US" sz="4300" dirty="0" smtClean="0"/>
              <a:t>Gen 1:29-30</a:t>
            </a:r>
            <a:endParaRPr lang="en-US" sz="2400" dirty="0" smtClean="0"/>
          </a:p>
        </p:txBody>
      </p:sp>
    </p:spTree>
    <p:extLst>
      <p:ext uri="{BB962C8B-B14F-4D97-AF65-F5344CB8AC3E}">
        <p14:creationId xmlns:p14="http://schemas.microsoft.com/office/powerpoint/2010/main" val="2062014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rizzy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352" y="617537"/>
            <a:ext cx="3268338" cy="204271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Moose eating gra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Moose eating gra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Image result for Moose eating gr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600668"/>
            <a:ext cx="2674710" cy="204271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Wild Huckleberry bus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352" y="3712414"/>
            <a:ext cx="3268338" cy="27110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Image result for person picking Wild Huckleberry bus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Image result for person picking Wild Huckleberry bush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Image result for person picking Wild Huckleberry bush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4" name="Picture 20" descr="Picking Wild Huckleberries on Big Mountain - the RMKK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4280352"/>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860800" y="4919731"/>
            <a:ext cx="928914" cy="550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6301064" y="2916185"/>
            <a:ext cx="928914" cy="550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3679372" y="1363731"/>
            <a:ext cx="928914" cy="550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flipV="1">
            <a:off x="1333272" y="3184700"/>
            <a:ext cx="928914" cy="550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018971" y="2625723"/>
            <a:ext cx="2134153" cy="153987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17875" y="2726888"/>
            <a:ext cx="2226582" cy="155346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rot="5400000">
            <a:off x="1706795" y="1806707"/>
            <a:ext cx="567854" cy="550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66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653141" y="265151"/>
            <a:ext cx="7852229" cy="2638121"/>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000" dirty="0" smtClean="0"/>
              <a:t>Let’s Think About This!</a:t>
            </a:r>
            <a:br>
              <a:rPr lang="en-US" sz="6000" dirty="0" smtClean="0"/>
            </a:br>
            <a:r>
              <a:rPr lang="en-US" sz="6000" dirty="0" smtClean="0"/>
              <a:t>How did all this come about?</a:t>
            </a:r>
            <a:endParaRPr lang="en-US" sz="6000" dirty="0"/>
          </a:p>
        </p:txBody>
      </p:sp>
      <p:pic>
        <p:nvPicPr>
          <p:cNvPr id="1026" name="Picture 2" descr="Thinking Cartoon Gif - ClipArt B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918" y="3153379"/>
            <a:ext cx="3534626" cy="353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Pegasus Flying Horse">
            <a:extLst>
              <a:ext uri="{FF2B5EF4-FFF2-40B4-BE49-F238E27FC236}">
                <a16:creationId xmlns="" xmlns:a16="http://schemas.microsoft.com/office/drawing/2014/main" id="{0193D121-7E9E-4FAA-B463-18C8C0DB8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495" y="1254579"/>
            <a:ext cx="5639156" cy="434884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516392" y="2109938"/>
            <a:ext cx="2306322" cy="2638121"/>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000" dirty="0"/>
              <a:t>Do Horses Fly?</a:t>
            </a:r>
          </a:p>
        </p:txBody>
      </p:sp>
    </p:spTree>
    <p:extLst>
      <p:ext uri="{BB962C8B-B14F-4D97-AF65-F5344CB8AC3E}">
        <p14:creationId xmlns:p14="http://schemas.microsoft.com/office/powerpoint/2010/main" val="22314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flying horses">
            <a:extLst>
              <a:ext uri="{FF2B5EF4-FFF2-40B4-BE49-F238E27FC236}">
                <a16:creationId xmlns="" xmlns:a16="http://schemas.microsoft.com/office/drawing/2014/main" id="{F365AE31-7375-42FA-B86B-611D6128B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49" y="1221998"/>
            <a:ext cx="8038902" cy="53310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 xmlns:a16="http://schemas.microsoft.com/office/drawing/2014/main" id="{FE59ACCE-CBFF-4DB0-B18C-57E6E6816D3E}"/>
              </a:ext>
            </a:extLst>
          </p:cNvPr>
          <p:cNvSpPr>
            <a:spLocks noGrp="1"/>
          </p:cNvSpPr>
          <p:nvPr>
            <p:ph type="title"/>
          </p:nvPr>
        </p:nvSpPr>
        <p:spPr>
          <a:xfrm>
            <a:off x="1272209" y="53008"/>
            <a:ext cx="6639339" cy="106778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000" dirty="0"/>
              <a:t>Some Horses  Do Fly!!!</a:t>
            </a:r>
          </a:p>
        </p:txBody>
      </p:sp>
    </p:spTree>
    <p:extLst>
      <p:ext uri="{BB962C8B-B14F-4D97-AF65-F5344CB8AC3E}">
        <p14:creationId xmlns:p14="http://schemas.microsoft.com/office/powerpoint/2010/main" val="322035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407394" y="930965"/>
            <a:ext cx="8329212" cy="499606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dirty="0"/>
              <a:t>“Horses Fly”</a:t>
            </a:r>
            <a:br>
              <a:rPr lang="en-US" sz="3600" dirty="0"/>
            </a:br>
            <a:r>
              <a:rPr lang="en-US" sz="3600" dirty="0"/>
              <a:t/>
            </a:r>
            <a:br>
              <a:rPr lang="en-US" sz="3600" dirty="0"/>
            </a:br>
            <a:r>
              <a:rPr lang="en-US" sz="3600" b="1" dirty="0"/>
              <a:t>IS THIS STATEMENT TRUE?</a:t>
            </a:r>
            <a:br>
              <a:rPr lang="en-US" sz="3600" b="1" dirty="0"/>
            </a:br>
            <a:r>
              <a:rPr lang="en-US" sz="3600" dirty="0"/>
              <a:t/>
            </a:r>
            <a:br>
              <a:rPr lang="en-US" sz="3600" dirty="0"/>
            </a:br>
            <a:r>
              <a:rPr lang="en-US" sz="3600" dirty="0"/>
              <a:t>Absolutely</a:t>
            </a:r>
            <a:br>
              <a:rPr lang="en-US" sz="3600" dirty="0"/>
            </a:br>
            <a:r>
              <a:rPr lang="en-US" sz="3600" dirty="0"/>
              <a:t>Likely</a:t>
            </a:r>
            <a:br>
              <a:rPr lang="en-US" sz="3600" dirty="0"/>
            </a:br>
            <a:r>
              <a:rPr lang="en-US" sz="3600" dirty="0"/>
              <a:t>Possibly</a:t>
            </a:r>
            <a:br>
              <a:rPr lang="en-US" sz="3600" dirty="0"/>
            </a:br>
            <a:r>
              <a:rPr lang="en-US" sz="3600" dirty="0"/>
              <a:t>Probably</a:t>
            </a:r>
            <a:br>
              <a:rPr lang="en-US" sz="3600" dirty="0"/>
            </a:br>
            <a:r>
              <a:rPr lang="en-US" sz="3600" dirty="0"/>
              <a:t>Improbably</a:t>
            </a:r>
            <a:br>
              <a:rPr lang="en-US" sz="3600" dirty="0"/>
            </a:br>
            <a:r>
              <a:rPr lang="en-US" sz="3600" dirty="0"/>
              <a:t>Impossible</a:t>
            </a:r>
            <a:endParaRPr lang="en-US" sz="6000" dirty="0"/>
          </a:p>
        </p:txBody>
      </p:sp>
      <p:pic>
        <p:nvPicPr>
          <p:cNvPr id="4" name="Picture 14" descr="Image result for Pegasus Flying Horse">
            <a:extLst>
              <a:ext uri="{FF2B5EF4-FFF2-40B4-BE49-F238E27FC236}">
                <a16:creationId xmlns="" xmlns:a16="http://schemas.microsoft.com/office/drawing/2014/main" id="{82108F00-9D25-421A-AAF2-89F9CE8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396" y="2581986"/>
            <a:ext cx="2196653" cy="16940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 xmlns:a16="http://schemas.microsoft.com/office/drawing/2014/main" id="{C39FF887-3D6A-4019-853D-6CE4E55D7B27}"/>
              </a:ext>
            </a:extLst>
          </p:cNvPr>
          <p:cNvSpPr txBox="1">
            <a:spLocks/>
          </p:cNvSpPr>
          <p:nvPr/>
        </p:nvSpPr>
        <p:spPr>
          <a:xfrm>
            <a:off x="698271" y="2528978"/>
            <a:ext cx="1753381"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u="sng" dirty="0"/>
              <a:t>Apply</a:t>
            </a:r>
            <a:endParaRPr lang="en-US" sz="2400" dirty="0"/>
          </a:p>
          <a:p>
            <a:pPr marL="457200" indent="-457200" algn="just">
              <a:buAutoNum type="arabicPeriod"/>
            </a:pPr>
            <a:r>
              <a:rPr lang="en-US" sz="2400" dirty="0"/>
              <a:t>Critical Thinking</a:t>
            </a:r>
          </a:p>
          <a:p>
            <a:pPr marL="457200" indent="-457200" algn="just">
              <a:buAutoNum type="arabicPeriod"/>
            </a:pPr>
            <a:r>
              <a:rPr lang="en-US" sz="2400" dirty="0"/>
              <a:t>Logic</a:t>
            </a:r>
          </a:p>
        </p:txBody>
      </p:sp>
      <p:sp>
        <p:nvSpPr>
          <p:cNvPr id="6" name="Title 4">
            <a:extLst>
              <a:ext uri="{FF2B5EF4-FFF2-40B4-BE49-F238E27FC236}">
                <a16:creationId xmlns="" xmlns:a16="http://schemas.microsoft.com/office/drawing/2014/main" id="{835FBB13-0BA0-4798-A8A0-9190D5B37ECD}"/>
              </a:ext>
            </a:extLst>
          </p:cNvPr>
          <p:cNvSpPr txBox="1">
            <a:spLocks/>
          </p:cNvSpPr>
          <p:nvPr/>
        </p:nvSpPr>
        <p:spPr>
          <a:xfrm>
            <a:off x="698270" y="4443916"/>
            <a:ext cx="1753381"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AutoNum type="arabicPeriod"/>
            </a:pPr>
            <a:r>
              <a:rPr lang="en-US" sz="2400" dirty="0"/>
              <a:t>Science</a:t>
            </a:r>
          </a:p>
          <a:p>
            <a:pPr marL="457200" indent="-457200" algn="just">
              <a:buAutoNum type="arabicPeriod"/>
            </a:pPr>
            <a:r>
              <a:rPr lang="en-US" sz="2400" dirty="0"/>
              <a:t>Reality</a:t>
            </a:r>
          </a:p>
        </p:txBody>
      </p:sp>
      <p:sp>
        <p:nvSpPr>
          <p:cNvPr id="7" name="Title 4">
            <a:extLst>
              <a:ext uri="{FF2B5EF4-FFF2-40B4-BE49-F238E27FC236}">
                <a16:creationId xmlns="" xmlns:a16="http://schemas.microsoft.com/office/drawing/2014/main" id="{FFBEE66B-EC5C-4C0B-A718-DD1640C8BC79}"/>
              </a:ext>
            </a:extLst>
          </p:cNvPr>
          <p:cNvSpPr txBox="1">
            <a:spLocks/>
          </p:cNvSpPr>
          <p:nvPr/>
        </p:nvSpPr>
        <p:spPr>
          <a:xfrm>
            <a:off x="1278051" y="3922644"/>
            <a:ext cx="593817" cy="457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To</a:t>
            </a:r>
          </a:p>
        </p:txBody>
      </p:sp>
      <p:sp>
        <p:nvSpPr>
          <p:cNvPr id="9" name="Title 4">
            <a:extLst>
              <a:ext uri="{FF2B5EF4-FFF2-40B4-BE49-F238E27FC236}">
                <a16:creationId xmlns="" xmlns:a16="http://schemas.microsoft.com/office/drawing/2014/main" id="{CFEE1C85-FB9C-45E4-8BD4-1B285947915D}"/>
              </a:ext>
            </a:extLst>
          </p:cNvPr>
          <p:cNvSpPr txBox="1">
            <a:spLocks/>
          </p:cNvSpPr>
          <p:nvPr/>
        </p:nvSpPr>
        <p:spPr>
          <a:xfrm>
            <a:off x="6234214" y="4427379"/>
            <a:ext cx="1975016"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u="sng" dirty="0"/>
              <a:t>Bias</a:t>
            </a:r>
            <a:endParaRPr lang="en-US" sz="2400" dirty="0"/>
          </a:p>
          <a:p>
            <a:pPr marL="457200" indent="-457200" algn="just">
              <a:buAutoNum type="arabicPeriod"/>
            </a:pPr>
            <a:r>
              <a:rPr lang="en-US" sz="2400" dirty="0"/>
              <a:t>Need-Want</a:t>
            </a:r>
          </a:p>
          <a:p>
            <a:pPr marL="457200" indent="-457200" algn="just">
              <a:buAutoNum type="arabicPeriod"/>
            </a:pPr>
            <a:r>
              <a:rPr lang="en-US" sz="2400" dirty="0"/>
              <a:t>Hope</a:t>
            </a:r>
          </a:p>
          <a:p>
            <a:pPr marL="457200" indent="-457200" algn="just">
              <a:buAutoNum type="arabicPeriod"/>
            </a:pPr>
            <a:r>
              <a:rPr lang="en-US" sz="2400" dirty="0"/>
              <a:t>Agenda</a:t>
            </a:r>
          </a:p>
        </p:txBody>
      </p:sp>
    </p:spTree>
    <p:extLst>
      <p:ext uri="{BB962C8B-B14F-4D97-AF65-F5344CB8AC3E}">
        <p14:creationId xmlns:p14="http://schemas.microsoft.com/office/powerpoint/2010/main" val="42792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296462" y="182880"/>
            <a:ext cx="8551076" cy="174862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5300" dirty="0" smtClean="0"/>
              <a:t>Photosynthesis</a:t>
            </a:r>
            <a:r>
              <a:rPr lang="en-US" sz="3200" dirty="0" smtClean="0"/>
              <a:t> </a:t>
            </a:r>
            <a:r>
              <a:rPr lang="en-US" sz="3200" dirty="0"/>
              <a:t/>
            </a:r>
            <a:br>
              <a:rPr lang="en-US" sz="3200" dirty="0"/>
            </a:br>
            <a:r>
              <a:rPr lang="en-US" sz="3200" dirty="0"/>
              <a:t>HOW DOES IT FIT INTO THE EVOLUTIONARY PICTURE</a:t>
            </a:r>
            <a:r>
              <a:rPr lang="en-US" sz="3200" dirty="0" smtClean="0"/>
              <a:t>?</a:t>
            </a:r>
            <a:endParaRPr lang="en-US" sz="2400" dirty="0"/>
          </a:p>
        </p:txBody>
      </p:sp>
      <p:sp>
        <p:nvSpPr>
          <p:cNvPr id="2" name="Rectangle 1">
            <a:extLst>
              <a:ext uri="{FF2B5EF4-FFF2-40B4-BE49-F238E27FC236}">
                <a16:creationId xmlns="" xmlns:a16="http://schemas.microsoft.com/office/drawing/2014/main" id="{DA1E9BC5-8D25-492D-A551-50D913137091}"/>
              </a:ext>
            </a:extLst>
          </p:cNvPr>
          <p:cNvSpPr/>
          <p:nvPr/>
        </p:nvSpPr>
        <p:spPr>
          <a:xfrm>
            <a:off x="6886435" y="3687604"/>
            <a:ext cx="1232452" cy="460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volution of life - human evolution stock illustrations">
            <a:extLst>
              <a:ext uri="{FF2B5EF4-FFF2-40B4-BE49-F238E27FC236}">
                <a16:creationId xmlns="" xmlns:a16="http://schemas.microsoft.com/office/drawing/2014/main" id="{05E67E48-49E0-4EDB-8F09-CFE9027A0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366" y="2025462"/>
            <a:ext cx="4657268" cy="464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52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40537"/>
            <a:ext cx="2133600" cy="365125"/>
          </a:xfrm>
        </p:spPr>
        <p:txBody>
          <a:bodyPr/>
          <a:lstStyle/>
          <a:p>
            <a:fld id="{BB505C3B-F117-4322-996A-3271CB361D87}" type="slidenum">
              <a:rPr lang="en-US" smtClean="0">
                <a:solidFill>
                  <a:schemeClr val="tx1"/>
                </a:solidFill>
              </a:rPr>
              <a:pPr/>
              <a:t>2</a:t>
            </a:fld>
            <a:endParaRPr lang="en-US" dirty="0">
              <a:solidFill>
                <a:schemeClr val="tx1"/>
              </a:solidFill>
            </a:endParaRPr>
          </a:p>
        </p:txBody>
      </p:sp>
      <p:sp>
        <p:nvSpPr>
          <p:cNvPr id="5" name="Rectangle 4"/>
          <p:cNvSpPr/>
          <p:nvPr/>
        </p:nvSpPr>
        <p:spPr>
          <a:xfrm>
            <a:off x="92765" y="99624"/>
            <a:ext cx="8958470" cy="2308324"/>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*Photosynthesis*</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Presentation Goals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92765" y="3022010"/>
            <a:ext cx="8958470" cy="523220"/>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Honor the Lord Ascribing Him Glory, Honor and Power</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descr="Interesting Information &amp; Facts About Photosynthesis for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451" y="181514"/>
            <a:ext cx="1547349" cy="10577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teresting Information &amp; Facts About Photosynthesis for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680" y="196028"/>
            <a:ext cx="1547349" cy="10577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2765" y="5395093"/>
            <a:ext cx="8958470" cy="523220"/>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Show evolutionary theory is seriously lacking credibility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98446" y="4219439"/>
            <a:ext cx="8958470" cy="523220"/>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Demonstrate how much God loves and cares for us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132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time">
            <a:extLst>
              <a:ext uri="{FF2B5EF4-FFF2-40B4-BE49-F238E27FC236}">
                <a16:creationId xmlns="" xmlns:a16="http://schemas.microsoft.com/office/drawing/2014/main" id="{53C38398-8475-475C-BE8B-F95916504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908" y="2925996"/>
            <a:ext cx="1252997" cy="12529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atoms">
            <a:extLst>
              <a:ext uri="{FF2B5EF4-FFF2-40B4-BE49-F238E27FC236}">
                <a16:creationId xmlns="" xmlns:a16="http://schemas.microsoft.com/office/drawing/2014/main" id="{0D2F5398-BC65-4AC7-82DC-AADE3A7AA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032" y="2913224"/>
            <a:ext cx="2373317" cy="126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7E71FE95-14D3-4CD3-A338-80CD6F0A2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065" y="3371245"/>
            <a:ext cx="399081" cy="399081"/>
          </a:xfrm>
          <a:prstGeom prst="rect">
            <a:avLst/>
          </a:prstGeom>
        </p:spPr>
      </p:pic>
      <p:pic>
        <p:nvPicPr>
          <p:cNvPr id="7" name="Picture 6">
            <a:extLst>
              <a:ext uri="{FF2B5EF4-FFF2-40B4-BE49-F238E27FC236}">
                <a16:creationId xmlns="" xmlns:a16="http://schemas.microsoft.com/office/drawing/2014/main" id="{019DD7A9-2B7C-4D85-AD0B-589FF4C5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305" y="3371246"/>
            <a:ext cx="399081" cy="399081"/>
          </a:xfrm>
          <a:prstGeom prst="rect">
            <a:avLst/>
          </a:prstGeom>
        </p:spPr>
      </p:pic>
      <p:sp>
        <p:nvSpPr>
          <p:cNvPr id="10" name="Rectangle 54">
            <a:extLst>
              <a:ext uri="{FF2B5EF4-FFF2-40B4-BE49-F238E27FC236}">
                <a16:creationId xmlns="" xmlns:a16="http://schemas.microsoft.com/office/drawing/2014/main" id="{73CCC69C-9F25-44CC-B959-FCC9F61E00F4}"/>
              </a:ext>
            </a:extLst>
          </p:cNvPr>
          <p:cNvSpPr txBox="1">
            <a:spLocks noChangeArrowheads="1"/>
          </p:cNvSpPr>
          <p:nvPr/>
        </p:nvSpPr>
        <p:spPr>
          <a:xfrm>
            <a:off x="2226244" y="4273695"/>
            <a:ext cx="1318288" cy="39908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sp>
        <p:nvSpPr>
          <p:cNvPr id="11" name="Rectangle 54">
            <a:extLst>
              <a:ext uri="{FF2B5EF4-FFF2-40B4-BE49-F238E27FC236}">
                <a16:creationId xmlns="" xmlns:a16="http://schemas.microsoft.com/office/drawing/2014/main" id="{9FA20CB3-64DA-4045-AE15-D432A36D89BB}"/>
              </a:ext>
            </a:extLst>
          </p:cNvPr>
          <p:cNvSpPr txBox="1">
            <a:spLocks noChangeArrowheads="1"/>
          </p:cNvSpPr>
          <p:nvPr/>
        </p:nvSpPr>
        <p:spPr>
          <a:xfrm>
            <a:off x="4504808" y="4284315"/>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Atoms</a:t>
            </a:r>
          </a:p>
        </p:txBody>
      </p:sp>
      <p:sp>
        <p:nvSpPr>
          <p:cNvPr id="31" name="Rectangle 54">
            <a:extLst>
              <a:ext uri="{FF2B5EF4-FFF2-40B4-BE49-F238E27FC236}">
                <a16:creationId xmlns="" xmlns:a16="http://schemas.microsoft.com/office/drawing/2014/main" id="{FF36C894-5D7B-473C-9E4C-0B29C266D53B}"/>
              </a:ext>
            </a:extLst>
          </p:cNvPr>
          <p:cNvSpPr txBox="1">
            <a:spLocks noChangeArrowheads="1"/>
          </p:cNvSpPr>
          <p:nvPr/>
        </p:nvSpPr>
        <p:spPr>
          <a:xfrm>
            <a:off x="1197975" y="106957"/>
            <a:ext cx="6849275" cy="72469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u="sng" dirty="0"/>
              <a:t>EVOLUTION</a:t>
            </a:r>
            <a:r>
              <a:rPr lang="en-US" altLang="en-US" dirty="0"/>
              <a:t>: Nothing </a:t>
            </a:r>
            <a:r>
              <a:rPr lang="en-US" altLang="en-US"/>
              <a:t>to </a:t>
            </a:r>
            <a:r>
              <a:rPr lang="en-US" altLang="en-US" smtClean="0"/>
              <a:t>Something</a:t>
            </a:r>
            <a:endParaRPr lang="en-US" altLang="en-US" dirty="0"/>
          </a:p>
        </p:txBody>
      </p:sp>
      <p:pic>
        <p:nvPicPr>
          <p:cNvPr id="1026" name="Picture 2" descr="Image result for nothing">
            <a:extLst>
              <a:ext uri="{FF2B5EF4-FFF2-40B4-BE49-F238E27FC236}">
                <a16:creationId xmlns="" xmlns:a16="http://schemas.microsoft.com/office/drawing/2014/main" id="{95F3DBAC-463D-4881-B8E2-FDFDE7550F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338" y="2913224"/>
            <a:ext cx="1318288" cy="128285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 xmlns:a16="http://schemas.microsoft.com/office/drawing/2014/main" id="{3E2AEF72-296C-48E8-9DD0-DF65AC5C323B}"/>
              </a:ext>
            </a:extLst>
          </p:cNvPr>
          <p:cNvSpPr/>
          <p:nvPr/>
        </p:nvSpPr>
        <p:spPr>
          <a:xfrm>
            <a:off x="1687582" y="3306516"/>
            <a:ext cx="504265" cy="5285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sun">
            <a:extLst>
              <a:ext uri="{FF2B5EF4-FFF2-40B4-BE49-F238E27FC236}">
                <a16:creationId xmlns="" xmlns:a16="http://schemas.microsoft.com/office/drawing/2014/main" id="{B14F3975-BA59-462C-931D-B6B62C8549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3342" y="2925996"/>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54">
            <a:extLst>
              <a:ext uri="{FF2B5EF4-FFF2-40B4-BE49-F238E27FC236}">
                <a16:creationId xmlns="" xmlns:a16="http://schemas.microsoft.com/office/drawing/2014/main" id="{66089DAE-B776-42E8-9814-F210C063EAA7}"/>
              </a:ext>
            </a:extLst>
          </p:cNvPr>
          <p:cNvSpPr txBox="1">
            <a:spLocks noChangeArrowheads="1"/>
          </p:cNvSpPr>
          <p:nvPr/>
        </p:nvSpPr>
        <p:spPr>
          <a:xfrm>
            <a:off x="7242428" y="4254323"/>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sp>
        <p:nvSpPr>
          <p:cNvPr id="5" name="AutoShape 2" descr="Image result for Le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274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time">
            <a:extLst>
              <a:ext uri="{FF2B5EF4-FFF2-40B4-BE49-F238E27FC236}">
                <a16:creationId xmlns="" xmlns:a16="http://schemas.microsoft.com/office/drawing/2014/main" id="{53C38398-8475-475C-BE8B-F95916504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87" y="1089121"/>
            <a:ext cx="1252997" cy="12529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atoms">
            <a:extLst>
              <a:ext uri="{FF2B5EF4-FFF2-40B4-BE49-F238E27FC236}">
                <a16:creationId xmlns="" xmlns:a16="http://schemas.microsoft.com/office/drawing/2014/main" id="{0D2F5398-BC65-4AC7-82DC-AADE3A7AA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711" y="1076349"/>
            <a:ext cx="2373317" cy="126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7E71FE95-14D3-4CD3-A338-80CD6F0A2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744" y="1534370"/>
            <a:ext cx="399081" cy="399081"/>
          </a:xfrm>
          <a:prstGeom prst="rect">
            <a:avLst/>
          </a:prstGeom>
        </p:spPr>
      </p:pic>
      <p:pic>
        <p:nvPicPr>
          <p:cNvPr id="7" name="Picture 6">
            <a:extLst>
              <a:ext uri="{FF2B5EF4-FFF2-40B4-BE49-F238E27FC236}">
                <a16:creationId xmlns="" xmlns:a16="http://schemas.microsoft.com/office/drawing/2014/main" id="{019DD7A9-2B7C-4D85-AD0B-589FF4C5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984" y="1534371"/>
            <a:ext cx="399081" cy="399081"/>
          </a:xfrm>
          <a:prstGeom prst="rect">
            <a:avLst/>
          </a:prstGeom>
        </p:spPr>
      </p:pic>
      <p:pic>
        <p:nvPicPr>
          <p:cNvPr id="8" name="Picture 8" descr="Image result for equal sign">
            <a:extLst>
              <a:ext uri="{FF2B5EF4-FFF2-40B4-BE49-F238E27FC236}">
                <a16:creationId xmlns="" xmlns:a16="http://schemas.microsoft.com/office/drawing/2014/main" id="{6F084397-1E07-48B1-B227-41E046834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23441" y="3939658"/>
            <a:ext cx="651467" cy="6483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4">
            <a:extLst>
              <a:ext uri="{FF2B5EF4-FFF2-40B4-BE49-F238E27FC236}">
                <a16:creationId xmlns="" xmlns:a16="http://schemas.microsoft.com/office/drawing/2014/main" id="{73CCC69C-9F25-44CC-B959-FCC9F61E00F4}"/>
              </a:ext>
            </a:extLst>
          </p:cNvPr>
          <p:cNvSpPr txBox="1">
            <a:spLocks noChangeArrowheads="1"/>
          </p:cNvSpPr>
          <p:nvPr/>
        </p:nvSpPr>
        <p:spPr>
          <a:xfrm>
            <a:off x="159923" y="2436820"/>
            <a:ext cx="1318288" cy="39908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sp>
        <p:nvSpPr>
          <p:cNvPr id="11" name="Rectangle 54">
            <a:extLst>
              <a:ext uri="{FF2B5EF4-FFF2-40B4-BE49-F238E27FC236}">
                <a16:creationId xmlns="" xmlns:a16="http://schemas.microsoft.com/office/drawing/2014/main" id="{9FA20CB3-64DA-4045-AE15-D432A36D89BB}"/>
              </a:ext>
            </a:extLst>
          </p:cNvPr>
          <p:cNvSpPr txBox="1">
            <a:spLocks noChangeArrowheads="1"/>
          </p:cNvSpPr>
          <p:nvPr/>
        </p:nvSpPr>
        <p:spPr>
          <a:xfrm>
            <a:off x="2438487" y="2447440"/>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Atoms</a:t>
            </a:r>
          </a:p>
        </p:txBody>
      </p:sp>
      <p:sp>
        <p:nvSpPr>
          <p:cNvPr id="12" name="Rectangle 54">
            <a:extLst>
              <a:ext uri="{FF2B5EF4-FFF2-40B4-BE49-F238E27FC236}">
                <a16:creationId xmlns="" xmlns:a16="http://schemas.microsoft.com/office/drawing/2014/main" id="{BC0F2A92-4883-4E1F-90C2-734B62DEA016}"/>
              </a:ext>
            </a:extLst>
          </p:cNvPr>
          <p:cNvSpPr txBox="1">
            <a:spLocks noChangeArrowheads="1"/>
          </p:cNvSpPr>
          <p:nvPr/>
        </p:nvSpPr>
        <p:spPr>
          <a:xfrm>
            <a:off x="7469485" y="2422826"/>
            <a:ext cx="1463218" cy="729374"/>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Chance Chemical Interaction</a:t>
            </a:r>
          </a:p>
        </p:txBody>
      </p:sp>
      <p:pic>
        <p:nvPicPr>
          <p:cNvPr id="15" name="Picture 14">
            <a:extLst>
              <a:ext uri="{FF2B5EF4-FFF2-40B4-BE49-F238E27FC236}">
                <a16:creationId xmlns="" xmlns:a16="http://schemas.microsoft.com/office/drawing/2014/main" id="{B9FF1385-F943-46BF-8C53-909BCF1BA0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8877" y="1076348"/>
            <a:ext cx="1693838" cy="1265769"/>
          </a:xfrm>
          <a:prstGeom prst="rect">
            <a:avLst/>
          </a:prstGeom>
        </p:spPr>
      </p:pic>
      <p:sp>
        <p:nvSpPr>
          <p:cNvPr id="31" name="Rectangle 54">
            <a:extLst>
              <a:ext uri="{FF2B5EF4-FFF2-40B4-BE49-F238E27FC236}">
                <a16:creationId xmlns="" xmlns:a16="http://schemas.microsoft.com/office/drawing/2014/main" id="{FF36C894-5D7B-473C-9E4C-0B29C266D53B}"/>
              </a:ext>
            </a:extLst>
          </p:cNvPr>
          <p:cNvSpPr txBox="1">
            <a:spLocks noChangeArrowheads="1"/>
          </p:cNvSpPr>
          <p:nvPr/>
        </p:nvSpPr>
        <p:spPr>
          <a:xfrm>
            <a:off x="1197975" y="106957"/>
            <a:ext cx="6849275" cy="72469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u="sng" dirty="0"/>
              <a:t>EVOLUTION</a:t>
            </a:r>
            <a:r>
              <a:rPr lang="en-US" altLang="en-US" dirty="0"/>
              <a:t>: </a:t>
            </a:r>
            <a:r>
              <a:rPr lang="en-US" altLang="en-US" dirty="0" smtClean="0"/>
              <a:t>Something to Plants</a:t>
            </a:r>
            <a:endParaRPr lang="en-US" altLang="en-US" dirty="0"/>
          </a:p>
        </p:txBody>
      </p:sp>
      <p:pic>
        <p:nvPicPr>
          <p:cNvPr id="1028" name="Picture 4" descr="Image result for sun">
            <a:extLst>
              <a:ext uri="{FF2B5EF4-FFF2-40B4-BE49-F238E27FC236}">
                <a16:creationId xmlns="" xmlns:a16="http://schemas.microsoft.com/office/drawing/2014/main" id="{B14F3975-BA59-462C-931D-B6B62C8549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7021" y="1089121"/>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54">
            <a:extLst>
              <a:ext uri="{FF2B5EF4-FFF2-40B4-BE49-F238E27FC236}">
                <a16:creationId xmlns="" xmlns:a16="http://schemas.microsoft.com/office/drawing/2014/main" id="{66089DAE-B776-42E8-9814-F210C063EAA7}"/>
              </a:ext>
            </a:extLst>
          </p:cNvPr>
          <p:cNvSpPr txBox="1">
            <a:spLocks noChangeArrowheads="1"/>
          </p:cNvSpPr>
          <p:nvPr/>
        </p:nvSpPr>
        <p:spPr>
          <a:xfrm>
            <a:off x="5176107" y="2417448"/>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pic>
        <p:nvPicPr>
          <p:cNvPr id="34" name="Picture 33">
            <a:extLst>
              <a:ext uri="{FF2B5EF4-FFF2-40B4-BE49-F238E27FC236}">
                <a16:creationId xmlns="" xmlns:a16="http://schemas.microsoft.com/office/drawing/2014/main" id="{055C3592-5CFD-403F-B2FD-4796F5D90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746" y="1554554"/>
            <a:ext cx="399081" cy="399081"/>
          </a:xfrm>
          <a:prstGeom prst="rect">
            <a:avLst/>
          </a:prstGeom>
        </p:spPr>
      </p:pic>
      <p:sp>
        <p:nvSpPr>
          <p:cNvPr id="37" name="Rectangle 54">
            <a:extLst>
              <a:ext uri="{FF2B5EF4-FFF2-40B4-BE49-F238E27FC236}">
                <a16:creationId xmlns="" xmlns:a16="http://schemas.microsoft.com/office/drawing/2014/main" id="{FB7CC213-5A15-43ED-9B72-D2D287CD562F}"/>
              </a:ext>
            </a:extLst>
          </p:cNvPr>
          <p:cNvSpPr txBox="1">
            <a:spLocks noChangeArrowheads="1"/>
          </p:cNvSpPr>
          <p:nvPr/>
        </p:nvSpPr>
        <p:spPr>
          <a:xfrm>
            <a:off x="1181641" y="5482688"/>
            <a:ext cx="3396765" cy="964009"/>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smtClean="0"/>
              <a:t>Energy Conversion System</a:t>
            </a:r>
          </a:p>
          <a:p>
            <a:pPr>
              <a:lnSpc>
                <a:spcPct val="80000"/>
              </a:lnSpc>
            </a:pPr>
            <a:endParaRPr lang="en-US" altLang="en-US" dirty="0" smtClean="0"/>
          </a:p>
          <a:p>
            <a:pPr>
              <a:lnSpc>
                <a:spcPct val="80000"/>
              </a:lnSpc>
            </a:pPr>
            <a:r>
              <a:rPr lang="en-US" altLang="en-US" dirty="0" smtClean="0"/>
              <a:t>(Photosynthesis)</a:t>
            </a:r>
            <a:endParaRPr lang="en-US" altLang="en-US" dirty="0"/>
          </a:p>
        </p:txBody>
      </p:sp>
      <p:sp>
        <p:nvSpPr>
          <p:cNvPr id="5" name="AutoShape 2" descr="Image result for Le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6" descr="Free photo: Leaf Closeup - Brown, Closeup, Leaf - Free Download - Jooin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7394" y="3528558"/>
            <a:ext cx="2954002" cy="1661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The structure of Chlorophyll a and b. | Download Scientific Diagr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6983" y="3330327"/>
            <a:ext cx="2915626" cy="205808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54">
            <a:extLst>
              <a:ext uri="{FF2B5EF4-FFF2-40B4-BE49-F238E27FC236}">
                <a16:creationId xmlns="" xmlns:a16="http://schemas.microsoft.com/office/drawing/2014/main" id="{FB7CC213-5A15-43ED-9B72-D2D287CD562F}"/>
              </a:ext>
            </a:extLst>
          </p:cNvPr>
          <p:cNvSpPr txBox="1">
            <a:spLocks noChangeArrowheads="1"/>
          </p:cNvSpPr>
          <p:nvPr/>
        </p:nvSpPr>
        <p:spPr>
          <a:xfrm>
            <a:off x="4796012" y="5406386"/>
            <a:ext cx="3396765" cy="964009"/>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smtClean="0"/>
              <a:t>Plants and Other Photosynthetic Organisms</a:t>
            </a:r>
            <a:endParaRPr lang="en-US" altLang="en-US" dirty="0"/>
          </a:p>
        </p:txBody>
      </p:sp>
      <p:pic>
        <p:nvPicPr>
          <p:cNvPr id="22" name="Picture 21">
            <a:extLst>
              <a:ext uri="{FF2B5EF4-FFF2-40B4-BE49-F238E27FC236}">
                <a16:creationId xmlns="" xmlns:a16="http://schemas.microsoft.com/office/drawing/2014/main" id="{019DD7A9-2B7C-4D85-AD0B-589FF4C5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841" y="4159830"/>
            <a:ext cx="399081" cy="399081"/>
          </a:xfrm>
          <a:prstGeom prst="rect">
            <a:avLst/>
          </a:prstGeom>
        </p:spPr>
      </p:pic>
      <p:sp>
        <p:nvSpPr>
          <p:cNvPr id="23" name="Rectangle 54">
            <a:extLst>
              <a:ext uri="{FF2B5EF4-FFF2-40B4-BE49-F238E27FC236}">
                <a16:creationId xmlns="" xmlns:a16="http://schemas.microsoft.com/office/drawing/2014/main" id="{4412546E-C980-452F-9915-172656839510}"/>
              </a:ext>
            </a:extLst>
          </p:cNvPr>
          <p:cNvSpPr txBox="1">
            <a:spLocks noChangeArrowheads="1"/>
          </p:cNvSpPr>
          <p:nvPr/>
        </p:nvSpPr>
        <p:spPr>
          <a:xfrm>
            <a:off x="2438487" y="6370395"/>
            <a:ext cx="4648498" cy="4252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b="1" dirty="0" smtClean="0">
                <a:solidFill>
                  <a:srgbClr val="FF0000"/>
                </a:solidFill>
              </a:rPr>
              <a:t>INTEGRATED COMPATIBITY</a:t>
            </a:r>
            <a:endParaRPr lang="en-US" altLang="en-US" sz="2400" b="1" dirty="0">
              <a:solidFill>
                <a:srgbClr val="FF0000"/>
              </a:solidFill>
            </a:endParaRPr>
          </a:p>
        </p:txBody>
      </p:sp>
    </p:spTree>
    <p:extLst>
      <p:ext uri="{BB962C8B-B14F-4D97-AF65-F5344CB8AC3E}">
        <p14:creationId xmlns:p14="http://schemas.microsoft.com/office/powerpoint/2010/main" val="30968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2" grpId="0"/>
      <p:bldP spid="37" grpId="0"/>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4">
            <a:extLst>
              <a:ext uri="{FF2B5EF4-FFF2-40B4-BE49-F238E27FC236}">
                <a16:creationId xmlns="" xmlns:a16="http://schemas.microsoft.com/office/drawing/2014/main" id="{3C65D845-D9CC-4392-AA94-022E23F1CF9C}"/>
              </a:ext>
            </a:extLst>
          </p:cNvPr>
          <p:cNvSpPr txBox="1">
            <a:spLocks noChangeArrowheads="1"/>
          </p:cNvSpPr>
          <p:nvPr/>
        </p:nvSpPr>
        <p:spPr>
          <a:xfrm>
            <a:off x="3852012" y="5270171"/>
            <a:ext cx="1704678" cy="6154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1</a:t>
            </a:r>
            <a:r>
              <a:rPr lang="en-US" altLang="en-US" sz="2800" baseline="30000" dirty="0"/>
              <a:t>st</a:t>
            </a:r>
            <a:r>
              <a:rPr lang="en-US" altLang="en-US" sz="2800" dirty="0"/>
              <a:t> </a:t>
            </a:r>
            <a:r>
              <a:rPr lang="en-US" altLang="en-US" sz="2800" dirty="0" smtClean="0"/>
              <a:t>ANIMAL LIFE</a:t>
            </a:r>
            <a:endParaRPr lang="en-US" altLang="en-US" sz="2800" dirty="0"/>
          </a:p>
        </p:txBody>
      </p:sp>
      <p:pic>
        <p:nvPicPr>
          <p:cNvPr id="13" name="Picture 4" descr="Image result for time">
            <a:extLst>
              <a:ext uri="{FF2B5EF4-FFF2-40B4-BE49-F238E27FC236}">
                <a16:creationId xmlns="" xmlns:a16="http://schemas.microsoft.com/office/drawing/2014/main" id="{EF750CEC-A0B6-4E82-B6FD-788AF604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490" y="1355061"/>
            <a:ext cx="1289581" cy="12895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 xmlns:a16="http://schemas.microsoft.com/office/drawing/2014/main" id="{E341DD5D-A372-440F-9B11-EE246B3AD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8742" y="1812216"/>
            <a:ext cx="399081" cy="399081"/>
          </a:xfrm>
          <a:prstGeom prst="rect">
            <a:avLst/>
          </a:prstGeom>
        </p:spPr>
      </p:pic>
      <p:sp>
        <p:nvSpPr>
          <p:cNvPr id="20"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1450454" y="2723880"/>
            <a:ext cx="1318288" cy="4515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Time</a:t>
            </a:r>
          </a:p>
        </p:txBody>
      </p:sp>
      <p:pic>
        <p:nvPicPr>
          <p:cNvPr id="24" name="Picture 23">
            <a:extLst>
              <a:ext uri="{FF2B5EF4-FFF2-40B4-BE49-F238E27FC236}">
                <a16:creationId xmlns="" xmlns:a16="http://schemas.microsoft.com/office/drawing/2014/main" id="{4F8252F0-6056-4585-A032-FF354269D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687" y="1800310"/>
            <a:ext cx="399081" cy="399081"/>
          </a:xfrm>
          <a:prstGeom prst="rect">
            <a:avLst/>
          </a:prstGeom>
        </p:spPr>
      </p:pic>
      <p:sp>
        <p:nvSpPr>
          <p:cNvPr id="31" name="Rectangle 54">
            <a:extLst>
              <a:ext uri="{FF2B5EF4-FFF2-40B4-BE49-F238E27FC236}">
                <a16:creationId xmlns="" xmlns:a16="http://schemas.microsoft.com/office/drawing/2014/main" id="{FF36C894-5D7B-473C-9E4C-0B29C266D53B}"/>
              </a:ext>
            </a:extLst>
          </p:cNvPr>
          <p:cNvSpPr txBox="1">
            <a:spLocks noChangeArrowheads="1"/>
          </p:cNvSpPr>
          <p:nvPr/>
        </p:nvSpPr>
        <p:spPr>
          <a:xfrm>
            <a:off x="360687" y="390423"/>
            <a:ext cx="8422625" cy="59917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u="sng" dirty="0"/>
              <a:t>EVOLUTION</a:t>
            </a:r>
            <a:r>
              <a:rPr lang="en-US" altLang="en-US" dirty="0"/>
              <a:t>: </a:t>
            </a:r>
            <a:r>
              <a:rPr lang="en-US" altLang="en-US" dirty="0" smtClean="0"/>
              <a:t>Something to 1</a:t>
            </a:r>
            <a:r>
              <a:rPr lang="en-US" altLang="en-US" baseline="30000" dirty="0" smtClean="0"/>
              <a:t>st</a:t>
            </a:r>
            <a:r>
              <a:rPr lang="en-US" altLang="en-US" dirty="0" smtClean="0"/>
              <a:t> Animal Life</a:t>
            </a:r>
            <a:endParaRPr lang="en-US" altLang="en-US" dirty="0"/>
          </a:p>
        </p:txBody>
      </p:sp>
      <p:pic>
        <p:nvPicPr>
          <p:cNvPr id="28" name="Picture 6" descr="Image result for ameba">
            <a:extLst>
              <a:ext uri="{FF2B5EF4-FFF2-40B4-BE49-F238E27FC236}">
                <a16:creationId xmlns="" xmlns:a16="http://schemas.microsoft.com/office/drawing/2014/main" id="{8BEE1D8C-8B24-4FDB-82FD-714A0E3500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468" y="3815903"/>
            <a:ext cx="1869080" cy="12657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sun">
            <a:extLst>
              <a:ext uri="{FF2B5EF4-FFF2-40B4-BE49-F238E27FC236}">
                <a16:creationId xmlns="" xmlns:a16="http://schemas.microsoft.com/office/drawing/2014/main" id="{DD390F2D-7D1B-4B2E-99D7-E97133132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3538" y="1355061"/>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54">
            <a:extLst>
              <a:ext uri="{FF2B5EF4-FFF2-40B4-BE49-F238E27FC236}">
                <a16:creationId xmlns="" xmlns:a16="http://schemas.microsoft.com/office/drawing/2014/main" id="{C97958B8-CCD7-4581-B324-30B49C6C29FF}"/>
              </a:ext>
            </a:extLst>
          </p:cNvPr>
          <p:cNvSpPr txBox="1">
            <a:spLocks noChangeArrowheads="1"/>
          </p:cNvSpPr>
          <p:nvPr/>
        </p:nvSpPr>
        <p:spPr>
          <a:xfrm>
            <a:off x="3489745" y="2759818"/>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pic>
        <p:nvPicPr>
          <p:cNvPr id="25" name="Picture 8" descr="Image result for equal sign">
            <a:extLst>
              <a:ext uri="{FF2B5EF4-FFF2-40B4-BE49-F238E27FC236}">
                <a16:creationId xmlns="" xmlns:a16="http://schemas.microsoft.com/office/drawing/2014/main" id="{6F084397-1E07-48B1-B227-41E0468346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479" y="4124634"/>
            <a:ext cx="651467" cy="6483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atoms">
            <a:extLst>
              <a:ext uri="{FF2B5EF4-FFF2-40B4-BE49-F238E27FC236}">
                <a16:creationId xmlns="" xmlns:a16="http://schemas.microsoft.com/office/drawing/2014/main" id="{0D2F5398-BC65-4AC7-82DC-AADE3A7AA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221" y="1355060"/>
            <a:ext cx="2373317" cy="126576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54">
            <a:extLst>
              <a:ext uri="{FF2B5EF4-FFF2-40B4-BE49-F238E27FC236}">
                <a16:creationId xmlns="" xmlns:a16="http://schemas.microsoft.com/office/drawing/2014/main" id="{9FA20CB3-64DA-4045-AE15-D432A36D89BB}"/>
              </a:ext>
            </a:extLst>
          </p:cNvPr>
          <p:cNvSpPr txBox="1">
            <a:spLocks noChangeArrowheads="1"/>
          </p:cNvSpPr>
          <p:nvPr/>
        </p:nvSpPr>
        <p:spPr>
          <a:xfrm>
            <a:off x="6211735" y="2750118"/>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Atoms</a:t>
            </a:r>
          </a:p>
        </p:txBody>
      </p:sp>
    </p:spTree>
    <p:extLst>
      <p:ext uri="{BB962C8B-B14F-4D97-AF65-F5344CB8AC3E}">
        <p14:creationId xmlns:p14="http://schemas.microsoft.com/office/powerpoint/2010/main" val="28764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3"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result for equal sign">
            <a:extLst>
              <a:ext uri="{FF2B5EF4-FFF2-40B4-BE49-F238E27FC236}">
                <a16:creationId xmlns="" xmlns:a16="http://schemas.microsoft.com/office/drawing/2014/main" id="{6F084397-1E07-48B1-B227-41E0468346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699" y="4239568"/>
            <a:ext cx="651467" cy="6483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time">
            <a:extLst>
              <a:ext uri="{FF2B5EF4-FFF2-40B4-BE49-F238E27FC236}">
                <a16:creationId xmlns="" xmlns:a16="http://schemas.microsoft.com/office/drawing/2014/main" id="{EF750CEC-A0B6-4E82-B6FD-788AF6040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95" y="1343159"/>
            <a:ext cx="1289581" cy="12895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B9FF1385-F943-46BF-8C53-909BCF1BA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67" y="3996416"/>
            <a:ext cx="1693838" cy="1265769"/>
          </a:xfrm>
          <a:prstGeom prst="rect">
            <a:avLst/>
          </a:prstGeom>
        </p:spPr>
      </p:pic>
      <p:pic>
        <p:nvPicPr>
          <p:cNvPr id="16" name="Picture 15">
            <a:extLst>
              <a:ext uri="{FF2B5EF4-FFF2-40B4-BE49-F238E27FC236}">
                <a16:creationId xmlns="" xmlns:a16="http://schemas.microsoft.com/office/drawing/2014/main" id="{E341DD5D-A372-440F-9B11-EE246B3AD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7410" y="1800314"/>
            <a:ext cx="399081" cy="399081"/>
          </a:xfrm>
          <a:prstGeom prst="rect">
            <a:avLst/>
          </a:prstGeom>
        </p:spPr>
      </p:pic>
      <p:sp>
        <p:nvSpPr>
          <p:cNvPr id="20"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189122" y="2711978"/>
            <a:ext cx="1318288" cy="4515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Time</a:t>
            </a:r>
          </a:p>
        </p:txBody>
      </p:sp>
      <p:sp>
        <p:nvSpPr>
          <p:cNvPr id="22" name="Rectangle 54">
            <a:extLst>
              <a:ext uri="{FF2B5EF4-FFF2-40B4-BE49-F238E27FC236}">
                <a16:creationId xmlns="" xmlns:a16="http://schemas.microsoft.com/office/drawing/2014/main" id="{B6871B8E-EF4F-42A9-884D-6B7949176991}"/>
              </a:ext>
            </a:extLst>
          </p:cNvPr>
          <p:cNvSpPr txBox="1">
            <a:spLocks noChangeArrowheads="1"/>
          </p:cNvSpPr>
          <p:nvPr/>
        </p:nvSpPr>
        <p:spPr>
          <a:xfrm>
            <a:off x="551158" y="5345033"/>
            <a:ext cx="1900007" cy="941817"/>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Chance Mutational Gene Changes</a:t>
            </a:r>
          </a:p>
        </p:txBody>
      </p:sp>
      <p:sp>
        <p:nvSpPr>
          <p:cNvPr id="23" name="Rectangle 54">
            <a:extLst>
              <a:ext uri="{FF2B5EF4-FFF2-40B4-BE49-F238E27FC236}">
                <a16:creationId xmlns="" xmlns:a16="http://schemas.microsoft.com/office/drawing/2014/main" id="{4412546E-C980-452F-9915-172656839510}"/>
              </a:ext>
            </a:extLst>
          </p:cNvPr>
          <p:cNvSpPr txBox="1">
            <a:spLocks noChangeArrowheads="1"/>
          </p:cNvSpPr>
          <p:nvPr/>
        </p:nvSpPr>
        <p:spPr>
          <a:xfrm>
            <a:off x="7850509" y="4210015"/>
            <a:ext cx="1188203" cy="729374"/>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4800" b="1" dirty="0">
                <a:solidFill>
                  <a:srgbClr val="FF0000"/>
                </a:solidFill>
              </a:rPr>
              <a:t>New </a:t>
            </a:r>
            <a:r>
              <a:rPr lang="en-US" altLang="en-US" sz="4800" b="1" dirty="0" smtClean="0">
                <a:solidFill>
                  <a:srgbClr val="FF0000"/>
                </a:solidFill>
              </a:rPr>
              <a:t>Species</a:t>
            </a:r>
          </a:p>
          <a:p>
            <a:pPr>
              <a:lnSpc>
                <a:spcPct val="80000"/>
              </a:lnSpc>
            </a:pPr>
            <a:r>
              <a:rPr lang="en-US" altLang="en-US" sz="4800" b="1" dirty="0" smtClean="0">
                <a:solidFill>
                  <a:srgbClr val="FF0000"/>
                </a:solidFill>
              </a:rPr>
              <a:t>Or Kinds</a:t>
            </a:r>
            <a:endParaRPr lang="en-US" altLang="en-US" sz="4800" b="1" dirty="0">
              <a:solidFill>
                <a:srgbClr val="FF0000"/>
              </a:solidFill>
            </a:endParaRPr>
          </a:p>
        </p:txBody>
      </p:sp>
      <p:pic>
        <p:nvPicPr>
          <p:cNvPr id="24" name="Picture 23">
            <a:extLst>
              <a:ext uri="{FF2B5EF4-FFF2-40B4-BE49-F238E27FC236}">
                <a16:creationId xmlns="" xmlns:a16="http://schemas.microsoft.com/office/drawing/2014/main" id="{4F8252F0-6056-4585-A032-FF354269D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355" y="1788408"/>
            <a:ext cx="399081" cy="399081"/>
          </a:xfrm>
          <a:prstGeom prst="rect">
            <a:avLst/>
          </a:prstGeom>
        </p:spPr>
      </p:pic>
      <p:pic>
        <p:nvPicPr>
          <p:cNvPr id="4098" name="Picture 2" descr="Smallest V8 Engine">
            <a:extLst>
              <a:ext uri="{FF2B5EF4-FFF2-40B4-BE49-F238E27FC236}">
                <a16:creationId xmlns="" xmlns:a16="http://schemas.microsoft.com/office/drawing/2014/main" id="{CA974EC4-305C-4F3E-B060-10887AD7E0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411" y="3937585"/>
            <a:ext cx="1246084" cy="124608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54">
            <a:extLst>
              <a:ext uri="{FF2B5EF4-FFF2-40B4-BE49-F238E27FC236}">
                <a16:creationId xmlns="" xmlns:a16="http://schemas.microsoft.com/office/drawing/2014/main" id="{0B1E8EFF-FB18-406E-AAF4-7CE9823B39E8}"/>
              </a:ext>
            </a:extLst>
          </p:cNvPr>
          <p:cNvSpPr txBox="1">
            <a:spLocks noChangeArrowheads="1"/>
          </p:cNvSpPr>
          <p:nvPr/>
        </p:nvSpPr>
        <p:spPr>
          <a:xfrm>
            <a:off x="2793449" y="5289716"/>
            <a:ext cx="1900007" cy="118643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Sexual Reproductive Engine to Pass on Gene Changes</a:t>
            </a:r>
          </a:p>
        </p:txBody>
      </p:sp>
      <p:pic>
        <p:nvPicPr>
          <p:cNvPr id="4100" name="Picture 4" descr="See the source image">
            <a:extLst>
              <a:ext uri="{FF2B5EF4-FFF2-40B4-BE49-F238E27FC236}">
                <a16:creationId xmlns="" xmlns:a16="http://schemas.microsoft.com/office/drawing/2014/main" id="{2A42893A-9941-4CE0-909E-7C14C1247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3001" y="3244509"/>
            <a:ext cx="1733550" cy="263842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54">
            <a:extLst>
              <a:ext uri="{FF2B5EF4-FFF2-40B4-BE49-F238E27FC236}">
                <a16:creationId xmlns="" xmlns:a16="http://schemas.microsoft.com/office/drawing/2014/main" id="{4D7CA86C-E944-496B-826A-AB79991C4E35}"/>
              </a:ext>
            </a:extLst>
          </p:cNvPr>
          <p:cNvSpPr txBox="1">
            <a:spLocks noChangeArrowheads="1"/>
          </p:cNvSpPr>
          <p:nvPr/>
        </p:nvSpPr>
        <p:spPr>
          <a:xfrm>
            <a:off x="4327775" y="5882934"/>
            <a:ext cx="4192117" cy="9789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Natural Selection Process to Preserve Positive Gene Changes Generation to Generation</a:t>
            </a:r>
          </a:p>
        </p:txBody>
      </p:sp>
      <p:sp>
        <p:nvSpPr>
          <p:cNvPr id="31" name="Rectangle 54">
            <a:extLst>
              <a:ext uri="{FF2B5EF4-FFF2-40B4-BE49-F238E27FC236}">
                <a16:creationId xmlns="" xmlns:a16="http://schemas.microsoft.com/office/drawing/2014/main" id="{FF36C894-5D7B-473C-9E4C-0B29C266D53B}"/>
              </a:ext>
            </a:extLst>
          </p:cNvPr>
          <p:cNvSpPr txBox="1">
            <a:spLocks noChangeArrowheads="1"/>
          </p:cNvSpPr>
          <p:nvPr/>
        </p:nvSpPr>
        <p:spPr>
          <a:xfrm>
            <a:off x="360687" y="390423"/>
            <a:ext cx="8422625" cy="5991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u="sng" dirty="0"/>
              <a:t>EVOLUTION</a:t>
            </a:r>
            <a:r>
              <a:rPr lang="en-US" altLang="en-US" dirty="0"/>
              <a:t>: Microbes to Man</a:t>
            </a:r>
          </a:p>
        </p:txBody>
      </p:sp>
      <p:pic>
        <p:nvPicPr>
          <p:cNvPr id="28" name="Picture 6" descr="Image result for ameba">
            <a:extLst>
              <a:ext uri="{FF2B5EF4-FFF2-40B4-BE49-F238E27FC236}">
                <a16:creationId xmlns="" xmlns:a16="http://schemas.microsoft.com/office/drawing/2014/main" id="{8BEE1D8C-8B24-4FDB-82FD-714A0E3500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6495" y="1343159"/>
            <a:ext cx="1869080" cy="12657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sun">
            <a:extLst>
              <a:ext uri="{FF2B5EF4-FFF2-40B4-BE49-F238E27FC236}">
                <a16:creationId xmlns="" xmlns:a16="http://schemas.microsoft.com/office/drawing/2014/main" id="{DD390F2D-7D1B-4B2E-99D7-E97133132D6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9327" y="1343159"/>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54">
            <a:extLst>
              <a:ext uri="{FF2B5EF4-FFF2-40B4-BE49-F238E27FC236}">
                <a16:creationId xmlns="" xmlns:a16="http://schemas.microsoft.com/office/drawing/2014/main" id="{C97958B8-CCD7-4581-B324-30B49C6C29FF}"/>
              </a:ext>
            </a:extLst>
          </p:cNvPr>
          <p:cNvSpPr txBox="1">
            <a:spLocks noChangeArrowheads="1"/>
          </p:cNvSpPr>
          <p:nvPr/>
        </p:nvSpPr>
        <p:spPr>
          <a:xfrm>
            <a:off x="2228413" y="2747916"/>
            <a:ext cx="1318288" cy="39908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pic>
        <p:nvPicPr>
          <p:cNvPr id="35" name="Picture 34">
            <a:extLst>
              <a:ext uri="{FF2B5EF4-FFF2-40B4-BE49-F238E27FC236}">
                <a16:creationId xmlns="" xmlns:a16="http://schemas.microsoft.com/office/drawing/2014/main" id="{1EE1A5A8-7BD8-495F-8087-6447354A8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2530" y="4446476"/>
            <a:ext cx="399081" cy="399081"/>
          </a:xfrm>
          <a:prstGeom prst="rect">
            <a:avLst/>
          </a:prstGeom>
        </p:spPr>
      </p:pic>
      <p:pic>
        <p:nvPicPr>
          <p:cNvPr id="36" name="Picture 35">
            <a:extLst>
              <a:ext uri="{FF2B5EF4-FFF2-40B4-BE49-F238E27FC236}">
                <a16:creationId xmlns="" xmlns:a16="http://schemas.microsoft.com/office/drawing/2014/main" id="{07049650-B5F8-4AEF-8A17-B778C2B606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13" y="4429761"/>
            <a:ext cx="399081" cy="399081"/>
          </a:xfrm>
          <a:prstGeom prst="rect">
            <a:avLst/>
          </a:prstGeom>
        </p:spPr>
      </p:pic>
      <p:pic>
        <p:nvPicPr>
          <p:cNvPr id="37" name="Picture 36">
            <a:extLst>
              <a:ext uri="{FF2B5EF4-FFF2-40B4-BE49-F238E27FC236}">
                <a16:creationId xmlns="" xmlns:a16="http://schemas.microsoft.com/office/drawing/2014/main" id="{B72C26F8-8B04-4631-A0E7-6D14F13AA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604" y="4429758"/>
            <a:ext cx="399081" cy="399081"/>
          </a:xfrm>
          <a:prstGeom prst="rect">
            <a:avLst/>
          </a:prstGeom>
        </p:spPr>
      </p:pic>
      <p:pic>
        <p:nvPicPr>
          <p:cNvPr id="25" name="Picture 6" descr="Free photo: Leaf Closeup - Brown, Closeup, Leaf - Free Download - Jooin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8037" y="1306220"/>
            <a:ext cx="2358258" cy="132652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54">
            <a:extLst>
              <a:ext uri="{FF2B5EF4-FFF2-40B4-BE49-F238E27FC236}">
                <a16:creationId xmlns="" xmlns:a16="http://schemas.microsoft.com/office/drawing/2014/main" id="{FB7CC213-5A15-43ED-9B72-D2D287CD562F}"/>
              </a:ext>
            </a:extLst>
          </p:cNvPr>
          <p:cNvSpPr txBox="1">
            <a:spLocks noChangeArrowheads="1"/>
          </p:cNvSpPr>
          <p:nvPr/>
        </p:nvSpPr>
        <p:spPr>
          <a:xfrm>
            <a:off x="6752816" y="2709442"/>
            <a:ext cx="2248700" cy="769594"/>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smtClean="0"/>
              <a:t>Plants and Other Photosynthetic Organisms</a:t>
            </a:r>
            <a:endParaRPr lang="en-US" altLang="en-US" dirty="0"/>
          </a:p>
        </p:txBody>
      </p:sp>
      <p:pic>
        <p:nvPicPr>
          <p:cNvPr id="34" name="Picture 33">
            <a:extLst>
              <a:ext uri="{FF2B5EF4-FFF2-40B4-BE49-F238E27FC236}">
                <a16:creationId xmlns="" xmlns:a16="http://schemas.microsoft.com/office/drawing/2014/main" id="{4F8252F0-6056-4585-A032-FF354269D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114" y="1812246"/>
            <a:ext cx="399081" cy="399081"/>
          </a:xfrm>
          <a:prstGeom prst="rect">
            <a:avLst/>
          </a:prstGeom>
        </p:spPr>
      </p:pic>
      <p:sp>
        <p:nvSpPr>
          <p:cNvPr id="38" name="Rectangle 54">
            <a:extLst>
              <a:ext uri="{FF2B5EF4-FFF2-40B4-BE49-F238E27FC236}">
                <a16:creationId xmlns="" xmlns:a16="http://schemas.microsoft.com/office/drawing/2014/main" id="{3C65D845-D9CC-4392-AA94-022E23F1CF9C}"/>
              </a:ext>
            </a:extLst>
          </p:cNvPr>
          <p:cNvSpPr txBox="1">
            <a:spLocks noChangeArrowheads="1"/>
          </p:cNvSpPr>
          <p:nvPr/>
        </p:nvSpPr>
        <p:spPr>
          <a:xfrm>
            <a:off x="4448696" y="2629038"/>
            <a:ext cx="1704678" cy="6154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1</a:t>
            </a:r>
            <a:r>
              <a:rPr lang="en-US" altLang="en-US" sz="2800" baseline="30000" dirty="0"/>
              <a:t>st</a:t>
            </a:r>
            <a:r>
              <a:rPr lang="en-US" altLang="en-US" sz="2800" dirty="0"/>
              <a:t> </a:t>
            </a:r>
            <a:r>
              <a:rPr lang="en-US" altLang="en-US" sz="2800" dirty="0" smtClean="0"/>
              <a:t>ANIMAL LIFE</a:t>
            </a:r>
            <a:endParaRPr lang="en-US" altLang="en-US" sz="2800" dirty="0"/>
          </a:p>
        </p:txBody>
      </p:sp>
      <p:sp>
        <p:nvSpPr>
          <p:cNvPr id="39" name="Rectangle 54">
            <a:extLst>
              <a:ext uri="{FF2B5EF4-FFF2-40B4-BE49-F238E27FC236}">
                <a16:creationId xmlns="" xmlns:a16="http://schemas.microsoft.com/office/drawing/2014/main" id="{4412546E-C980-452F-9915-172656839510}"/>
              </a:ext>
            </a:extLst>
          </p:cNvPr>
          <p:cNvSpPr txBox="1">
            <a:spLocks noChangeArrowheads="1"/>
          </p:cNvSpPr>
          <p:nvPr/>
        </p:nvSpPr>
        <p:spPr>
          <a:xfrm>
            <a:off x="4353018" y="880951"/>
            <a:ext cx="4648498" cy="4252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b="1" dirty="0" smtClean="0">
                <a:solidFill>
                  <a:srgbClr val="FF0000"/>
                </a:solidFill>
              </a:rPr>
              <a:t>INTEGRATED COMPATIBITY</a:t>
            </a:r>
            <a:endParaRPr lang="en-US" altLang="en-US" sz="2400" b="1" dirty="0">
              <a:solidFill>
                <a:srgbClr val="FF0000"/>
              </a:solidFill>
            </a:endParaRPr>
          </a:p>
        </p:txBody>
      </p:sp>
    </p:spTree>
    <p:extLst>
      <p:ext uri="{BB962C8B-B14F-4D97-AF65-F5344CB8AC3E}">
        <p14:creationId xmlns:p14="http://schemas.microsoft.com/office/powerpoint/2010/main" val="16031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6" grpId="0"/>
      <p:bldP spid="30" grpId="0"/>
      <p:bldP spid="33" grpId="0"/>
      <p:bldP spid="2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407394" y="119089"/>
            <a:ext cx="8329212" cy="2804415"/>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smtClean="0"/>
              <a:t>PHOTOSYNTHESIS</a:t>
            </a:r>
            <a:r>
              <a:rPr lang="en-US" sz="3200" dirty="0"/>
              <a:t/>
            </a:r>
            <a:br>
              <a:rPr lang="en-US" sz="3200" dirty="0"/>
            </a:br>
            <a:r>
              <a:rPr lang="en-US" sz="3200" dirty="0"/>
              <a:t/>
            </a:r>
            <a:br>
              <a:rPr lang="en-US" sz="3200" dirty="0"/>
            </a:br>
            <a:r>
              <a:rPr lang="en-US" sz="3200" dirty="0"/>
              <a:t>WHY SO CRUTIAL FOR EVOLUTION</a:t>
            </a:r>
            <a:r>
              <a:rPr lang="en-US" sz="3200" dirty="0" smtClean="0"/>
              <a:t>?</a:t>
            </a:r>
            <a:br>
              <a:rPr lang="en-US" sz="3200" dirty="0" smtClean="0"/>
            </a:br>
            <a:r>
              <a:rPr lang="en-US" sz="3200" dirty="0"/>
              <a:t/>
            </a:r>
            <a:br>
              <a:rPr lang="en-US" sz="3200" dirty="0"/>
            </a:br>
            <a:r>
              <a:rPr lang="en-US" sz="3200" dirty="0" smtClean="0"/>
              <a:t>(Or Life For That Matter?)</a:t>
            </a:r>
            <a:endParaRPr lang="en-US" sz="2400" dirty="0"/>
          </a:p>
        </p:txBody>
      </p:sp>
      <p:sp>
        <p:nvSpPr>
          <p:cNvPr id="2" name="Rectangle 1">
            <a:extLst>
              <a:ext uri="{FF2B5EF4-FFF2-40B4-BE49-F238E27FC236}">
                <a16:creationId xmlns="" xmlns:a16="http://schemas.microsoft.com/office/drawing/2014/main" id="{DA1E9BC5-8D25-492D-A551-50D913137091}"/>
              </a:ext>
            </a:extLst>
          </p:cNvPr>
          <p:cNvSpPr/>
          <p:nvPr/>
        </p:nvSpPr>
        <p:spPr>
          <a:xfrm>
            <a:off x="6886435" y="3687604"/>
            <a:ext cx="1232452" cy="460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162324CE-DC06-4FAD-A03C-26674121808B}"/>
              </a:ext>
            </a:extLst>
          </p:cNvPr>
          <p:cNvSpPr txBox="1">
            <a:spLocks/>
          </p:cNvSpPr>
          <p:nvPr/>
        </p:nvSpPr>
        <p:spPr>
          <a:xfrm>
            <a:off x="418127" y="3917767"/>
            <a:ext cx="8329212" cy="19318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No Photosynthesis – No Plants</a:t>
            </a:r>
          </a:p>
          <a:p>
            <a:endParaRPr lang="en-US" sz="3200" dirty="0" smtClean="0"/>
          </a:p>
          <a:p>
            <a:r>
              <a:rPr lang="en-US" sz="3200" dirty="0" smtClean="0"/>
              <a:t>No Plants – No Oxygen or Food or Habitat</a:t>
            </a:r>
          </a:p>
          <a:p>
            <a:endParaRPr lang="en-US" sz="3200" dirty="0" smtClean="0"/>
          </a:p>
          <a:p>
            <a:r>
              <a:rPr lang="en-US" sz="3200" dirty="0" smtClean="0"/>
              <a:t>No Oxygen or </a:t>
            </a:r>
            <a:r>
              <a:rPr lang="en-US" sz="3200" dirty="0"/>
              <a:t>Food or Habitat</a:t>
            </a:r>
            <a:r>
              <a:rPr lang="en-US" sz="3200" dirty="0" smtClean="0"/>
              <a:t> – No Animals or Humans</a:t>
            </a:r>
            <a:endParaRPr lang="en-US" sz="3200" dirty="0"/>
          </a:p>
        </p:txBody>
      </p:sp>
    </p:spTree>
    <p:extLst>
      <p:ext uri="{BB962C8B-B14F-4D97-AF65-F5344CB8AC3E}">
        <p14:creationId xmlns:p14="http://schemas.microsoft.com/office/powerpoint/2010/main" val="90836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211202" y="51514"/>
            <a:ext cx="8878956" cy="4945491"/>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t/>
            </a:r>
            <a:br>
              <a:rPr lang="en-US" sz="3200" dirty="0"/>
            </a:br>
            <a:r>
              <a:rPr lang="en-US" sz="3200" dirty="0"/>
              <a:t>“If it could be demonstrated that any complex organ (</a:t>
            </a:r>
            <a:r>
              <a:rPr lang="en-US" sz="3200" dirty="0">
                <a:solidFill>
                  <a:srgbClr val="FF0000"/>
                </a:solidFill>
              </a:rPr>
              <a:t>or process like </a:t>
            </a:r>
            <a:r>
              <a:rPr lang="en-US" sz="3200" dirty="0" smtClean="0">
                <a:solidFill>
                  <a:srgbClr val="FF0000"/>
                </a:solidFill>
              </a:rPr>
              <a:t>photosynthesis</a:t>
            </a:r>
            <a:r>
              <a:rPr lang="en-US" sz="3200" dirty="0" smtClean="0"/>
              <a:t>) </a:t>
            </a:r>
            <a:r>
              <a:rPr lang="en-US" sz="3200" dirty="0"/>
              <a:t>existed, which could not have possibly been formed by numerous, successive, slight modifications, my theory would </a:t>
            </a:r>
            <a:r>
              <a:rPr lang="en-US" sz="3200" b="1" u="sng" dirty="0"/>
              <a:t>absolutely</a:t>
            </a:r>
            <a:r>
              <a:rPr lang="en-US" sz="3200" dirty="0"/>
              <a:t> break down.”</a:t>
            </a:r>
            <a:br>
              <a:rPr lang="en-US" sz="3200" dirty="0"/>
            </a:br>
            <a:r>
              <a:rPr lang="en-US" sz="2400" dirty="0"/>
              <a:t>Charles Darwin</a:t>
            </a: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endParaRPr lang="en-US" sz="3200" dirty="0"/>
          </a:p>
        </p:txBody>
      </p:sp>
      <p:pic>
        <p:nvPicPr>
          <p:cNvPr id="1026" name="Picture 2" descr="Image result for darwin">
            <a:extLst>
              <a:ext uri="{FF2B5EF4-FFF2-40B4-BE49-F238E27FC236}">
                <a16:creationId xmlns="" xmlns:a16="http://schemas.microsoft.com/office/drawing/2014/main" id="{A29BCE48-DDC4-4C02-BA76-C989A4B9B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444" y="2656003"/>
            <a:ext cx="2767976" cy="20834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 xmlns:a16="http://schemas.microsoft.com/office/drawing/2014/main" id="{162324CE-DC06-4FAD-A03C-26674121808B}"/>
              </a:ext>
            </a:extLst>
          </p:cNvPr>
          <p:cNvSpPr txBox="1">
            <a:spLocks/>
          </p:cNvSpPr>
          <p:nvPr/>
        </p:nvSpPr>
        <p:spPr>
          <a:xfrm>
            <a:off x="265044" y="4913291"/>
            <a:ext cx="8878956" cy="19447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Can </a:t>
            </a:r>
            <a:r>
              <a:rPr lang="en-US" sz="3200" dirty="0"/>
              <a:t>it be demonstrated that photosynthesis </a:t>
            </a:r>
            <a:r>
              <a:rPr lang="en-US" sz="3200" dirty="0" smtClean="0"/>
              <a:t>“could have </a:t>
            </a:r>
            <a:r>
              <a:rPr lang="en-US" sz="3200" dirty="0"/>
              <a:t>possibly been formed by numerous, successive, slight </a:t>
            </a:r>
            <a:r>
              <a:rPr lang="en-US" sz="3200" dirty="0" smtClean="0"/>
              <a:t>modifications and be compatible with plant and animal metabolism “?</a:t>
            </a:r>
            <a:endParaRPr lang="en-US" sz="3200" dirty="0"/>
          </a:p>
        </p:txBody>
      </p:sp>
    </p:spTree>
    <p:extLst>
      <p:ext uri="{BB962C8B-B14F-4D97-AF65-F5344CB8AC3E}">
        <p14:creationId xmlns:p14="http://schemas.microsoft.com/office/powerpoint/2010/main" val="19781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543582" y="308395"/>
            <a:ext cx="8329212" cy="4996069"/>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“The great tragedy of Science: the slaying of a beautiful hypothesis by an ugly fact”</a:t>
            </a:r>
            <a:br>
              <a:rPr lang="en-US" sz="3200" dirty="0"/>
            </a:br>
            <a:r>
              <a:rPr lang="en-US" sz="3200" dirty="0"/>
              <a:t/>
            </a:r>
            <a:br>
              <a:rPr lang="en-US" sz="3200" dirty="0"/>
            </a:br>
            <a:r>
              <a:rPr lang="en-US" sz="2400" dirty="0"/>
              <a:t>Thomas Huxley</a:t>
            </a:r>
            <a:br>
              <a:rPr lang="en-US" sz="2400" dirty="0"/>
            </a:br>
            <a:r>
              <a:rPr lang="en-US" sz="2400" dirty="0"/>
              <a:t>(Darwin’s Bulldog)</a:t>
            </a:r>
          </a:p>
        </p:txBody>
      </p:sp>
      <p:pic>
        <p:nvPicPr>
          <p:cNvPr id="2050" name="Picture 2">
            <a:extLst>
              <a:ext uri="{FF2B5EF4-FFF2-40B4-BE49-F238E27FC236}">
                <a16:creationId xmlns="" xmlns:a16="http://schemas.microsoft.com/office/drawing/2014/main" id="{7D834E32-1DB1-4601-AFEF-DE854750C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343" y="3166961"/>
            <a:ext cx="13620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Image result for Pegasus Flying Horse">
            <a:extLst>
              <a:ext uri="{FF2B5EF4-FFF2-40B4-BE49-F238E27FC236}">
                <a16:creationId xmlns="" xmlns:a16="http://schemas.microsoft.com/office/drawing/2014/main" id="{1820BB5D-3C46-41D8-A255-589BE2204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70" y="3958994"/>
            <a:ext cx="1545235" cy="119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95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162324CE-DC06-4FAD-A03C-26674121808B}"/>
              </a:ext>
            </a:extLst>
          </p:cNvPr>
          <p:cNvSpPr>
            <a:spLocks noGrp="1"/>
          </p:cNvSpPr>
          <p:nvPr>
            <p:ph type="title"/>
          </p:nvPr>
        </p:nvSpPr>
        <p:spPr>
          <a:xfrm>
            <a:off x="407394" y="930965"/>
            <a:ext cx="8329212" cy="499606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dirty="0" smtClean="0"/>
              <a:t>“Photosynthesis and Plants By Chance”</a:t>
            </a:r>
            <a:r>
              <a:rPr lang="en-US" sz="3600" dirty="0"/>
              <a:t/>
            </a:r>
            <a:br>
              <a:rPr lang="en-US" sz="3600" dirty="0"/>
            </a:br>
            <a:r>
              <a:rPr lang="en-US" sz="3600" dirty="0"/>
              <a:t/>
            </a:r>
            <a:br>
              <a:rPr lang="en-US" sz="3600" dirty="0"/>
            </a:br>
            <a:r>
              <a:rPr lang="en-US" sz="3600" b="1" dirty="0"/>
              <a:t>IS THIS STATEMENT TRUE?</a:t>
            </a:r>
            <a:br>
              <a:rPr lang="en-US" sz="3600" b="1" dirty="0"/>
            </a:br>
            <a:r>
              <a:rPr lang="en-US" sz="3600" dirty="0"/>
              <a:t/>
            </a:r>
            <a:br>
              <a:rPr lang="en-US" sz="3600" dirty="0"/>
            </a:br>
            <a:r>
              <a:rPr lang="en-US" sz="3600" dirty="0"/>
              <a:t>Absolutely</a:t>
            </a:r>
            <a:br>
              <a:rPr lang="en-US" sz="3600" dirty="0"/>
            </a:br>
            <a:r>
              <a:rPr lang="en-US" sz="3600" dirty="0"/>
              <a:t>Likely</a:t>
            </a:r>
            <a:br>
              <a:rPr lang="en-US" sz="3600" dirty="0"/>
            </a:br>
            <a:r>
              <a:rPr lang="en-US" sz="3600" dirty="0"/>
              <a:t>Possibly</a:t>
            </a:r>
            <a:br>
              <a:rPr lang="en-US" sz="3600" dirty="0"/>
            </a:br>
            <a:r>
              <a:rPr lang="en-US" sz="3600" dirty="0"/>
              <a:t>Probably</a:t>
            </a:r>
            <a:br>
              <a:rPr lang="en-US" sz="3600" dirty="0"/>
            </a:br>
            <a:r>
              <a:rPr lang="en-US" sz="3600" dirty="0"/>
              <a:t>Improbably</a:t>
            </a:r>
            <a:br>
              <a:rPr lang="en-US" sz="3600" dirty="0"/>
            </a:br>
            <a:r>
              <a:rPr lang="en-US" sz="3600" dirty="0"/>
              <a:t>Impossible</a:t>
            </a:r>
            <a:endParaRPr lang="en-US" sz="6000" dirty="0"/>
          </a:p>
        </p:txBody>
      </p:sp>
      <p:pic>
        <p:nvPicPr>
          <p:cNvPr id="5" name="Picture 14" descr="Image result for Pegasus Flying Horse">
            <a:extLst>
              <a:ext uri="{FF2B5EF4-FFF2-40B4-BE49-F238E27FC236}">
                <a16:creationId xmlns="" xmlns:a16="http://schemas.microsoft.com/office/drawing/2014/main" id="{82108F00-9D25-421A-AAF2-89F9CE8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396" y="2581986"/>
            <a:ext cx="2196653" cy="169402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a:extLst>
              <a:ext uri="{FF2B5EF4-FFF2-40B4-BE49-F238E27FC236}">
                <a16:creationId xmlns="" xmlns:a16="http://schemas.microsoft.com/office/drawing/2014/main" id="{C39FF887-3D6A-4019-853D-6CE4E55D7B27}"/>
              </a:ext>
            </a:extLst>
          </p:cNvPr>
          <p:cNvSpPr txBox="1">
            <a:spLocks/>
          </p:cNvSpPr>
          <p:nvPr/>
        </p:nvSpPr>
        <p:spPr>
          <a:xfrm>
            <a:off x="698271" y="2528978"/>
            <a:ext cx="1753381"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u="sng" dirty="0"/>
              <a:t>Apply</a:t>
            </a:r>
            <a:endParaRPr lang="en-US" sz="2400" dirty="0"/>
          </a:p>
          <a:p>
            <a:pPr marL="457200" indent="-457200" algn="just">
              <a:buAutoNum type="arabicPeriod"/>
            </a:pPr>
            <a:r>
              <a:rPr lang="en-US" sz="2400" dirty="0"/>
              <a:t>Critical Thinking</a:t>
            </a:r>
          </a:p>
          <a:p>
            <a:pPr marL="457200" indent="-457200" algn="just">
              <a:buAutoNum type="arabicPeriod"/>
            </a:pPr>
            <a:r>
              <a:rPr lang="en-US" sz="2400" dirty="0"/>
              <a:t>Logic</a:t>
            </a:r>
          </a:p>
        </p:txBody>
      </p:sp>
      <p:sp>
        <p:nvSpPr>
          <p:cNvPr id="7" name="Title 4">
            <a:extLst>
              <a:ext uri="{FF2B5EF4-FFF2-40B4-BE49-F238E27FC236}">
                <a16:creationId xmlns="" xmlns:a16="http://schemas.microsoft.com/office/drawing/2014/main" id="{835FBB13-0BA0-4798-A8A0-9190D5B37ECD}"/>
              </a:ext>
            </a:extLst>
          </p:cNvPr>
          <p:cNvSpPr txBox="1">
            <a:spLocks/>
          </p:cNvSpPr>
          <p:nvPr/>
        </p:nvSpPr>
        <p:spPr>
          <a:xfrm>
            <a:off x="698270" y="4443916"/>
            <a:ext cx="1753381"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AutoNum type="arabicPeriod"/>
            </a:pPr>
            <a:r>
              <a:rPr lang="en-US" sz="2400" dirty="0"/>
              <a:t>Science</a:t>
            </a:r>
          </a:p>
          <a:p>
            <a:pPr marL="457200" indent="-457200" algn="just">
              <a:buAutoNum type="arabicPeriod"/>
            </a:pPr>
            <a:r>
              <a:rPr lang="en-US" sz="2400" dirty="0"/>
              <a:t>Reality</a:t>
            </a:r>
          </a:p>
        </p:txBody>
      </p:sp>
      <p:sp>
        <p:nvSpPr>
          <p:cNvPr id="8" name="Title 4">
            <a:extLst>
              <a:ext uri="{FF2B5EF4-FFF2-40B4-BE49-F238E27FC236}">
                <a16:creationId xmlns="" xmlns:a16="http://schemas.microsoft.com/office/drawing/2014/main" id="{FFBEE66B-EC5C-4C0B-A718-DD1640C8BC79}"/>
              </a:ext>
            </a:extLst>
          </p:cNvPr>
          <p:cNvSpPr txBox="1">
            <a:spLocks/>
          </p:cNvSpPr>
          <p:nvPr/>
        </p:nvSpPr>
        <p:spPr>
          <a:xfrm>
            <a:off x="1278051" y="3922644"/>
            <a:ext cx="593817" cy="457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To</a:t>
            </a:r>
          </a:p>
        </p:txBody>
      </p:sp>
      <p:sp>
        <p:nvSpPr>
          <p:cNvPr id="9" name="Title 4">
            <a:extLst>
              <a:ext uri="{FF2B5EF4-FFF2-40B4-BE49-F238E27FC236}">
                <a16:creationId xmlns="" xmlns:a16="http://schemas.microsoft.com/office/drawing/2014/main" id="{CFEE1C85-FB9C-45E4-8BD4-1B285947915D}"/>
              </a:ext>
            </a:extLst>
          </p:cNvPr>
          <p:cNvSpPr txBox="1">
            <a:spLocks/>
          </p:cNvSpPr>
          <p:nvPr/>
        </p:nvSpPr>
        <p:spPr>
          <a:xfrm>
            <a:off x="6234214" y="4427379"/>
            <a:ext cx="1975016"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u="sng" dirty="0"/>
              <a:t>Bias</a:t>
            </a:r>
            <a:endParaRPr lang="en-US" sz="2400" dirty="0"/>
          </a:p>
          <a:p>
            <a:pPr marL="457200" indent="-457200" algn="just">
              <a:buAutoNum type="arabicPeriod"/>
            </a:pPr>
            <a:r>
              <a:rPr lang="en-US" sz="2400" dirty="0"/>
              <a:t>Need-Want</a:t>
            </a:r>
          </a:p>
          <a:p>
            <a:pPr marL="457200" indent="-457200" algn="just">
              <a:buAutoNum type="arabicPeriod"/>
            </a:pPr>
            <a:r>
              <a:rPr lang="en-US" sz="2400" dirty="0"/>
              <a:t>Hope</a:t>
            </a:r>
          </a:p>
          <a:p>
            <a:pPr marL="457200" indent="-457200" algn="just">
              <a:buAutoNum type="arabicPeriod"/>
            </a:pPr>
            <a:r>
              <a:rPr lang="en-US" sz="2400" dirty="0"/>
              <a:t>Agenda</a:t>
            </a:r>
          </a:p>
        </p:txBody>
      </p:sp>
    </p:spTree>
    <p:extLst>
      <p:ext uri="{BB962C8B-B14F-4D97-AF65-F5344CB8AC3E}">
        <p14:creationId xmlns:p14="http://schemas.microsoft.com/office/powerpoint/2010/main" val="3982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29B91EF4-0E58-402E-B706-1AB361340FB8}"/>
              </a:ext>
            </a:extLst>
          </p:cNvPr>
          <p:cNvSpPr txBox="1">
            <a:spLocks/>
          </p:cNvSpPr>
          <p:nvPr/>
        </p:nvSpPr>
        <p:spPr>
          <a:xfrm>
            <a:off x="145773" y="14530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a:t>
            </a:r>
            <a:r>
              <a:rPr lang="en-US" sz="6000" dirty="0"/>
              <a:t>Houston, we have a problem!”</a:t>
            </a:r>
          </a:p>
        </p:txBody>
      </p:sp>
      <p:pic>
        <p:nvPicPr>
          <p:cNvPr id="1026" name="Picture 2" descr="Image result for Rocket Launch 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111" y="2120609"/>
            <a:ext cx="5115444" cy="449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37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 result for time">
            <a:extLst>
              <a:ext uri="{FF2B5EF4-FFF2-40B4-BE49-F238E27FC236}">
                <a16:creationId xmlns="" xmlns:a16="http://schemas.microsoft.com/office/drawing/2014/main" id="{EF750CEC-A0B6-4E82-B6FD-788AF604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35" y="4389247"/>
            <a:ext cx="1289581" cy="128958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54">
            <a:extLst>
              <a:ext uri="{FF2B5EF4-FFF2-40B4-BE49-F238E27FC236}">
                <a16:creationId xmlns="" xmlns:a16="http://schemas.microsoft.com/office/drawing/2014/main" id="{FF36C894-5D7B-473C-9E4C-0B29C266D53B}"/>
              </a:ext>
            </a:extLst>
          </p:cNvPr>
          <p:cNvSpPr txBox="1">
            <a:spLocks noChangeArrowheads="1"/>
          </p:cNvSpPr>
          <p:nvPr/>
        </p:nvSpPr>
        <p:spPr>
          <a:xfrm>
            <a:off x="63282" y="278924"/>
            <a:ext cx="9032096" cy="29577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u="sng" dirty="0"/>
              <a:t>EVOLUTION Says</a:t>
            </a:r>
            <a:r>
              <a:rPr lang="en-US" altLang="en-US" sz="3200" dirty="0"/>
              <a:t>:</a:t>
            </a:r>
          </a:p>
          <a:p>
            <a:pPr>
              <a:lnSpc>
                <a:spcPct val="80000"/>
              </a:lnSpc>
            </a:pPr>
            <a:r>
              <a:rPr lang="en-US" altLang="en-US" sz="3200" dirty="0"/>
              <a:t> </a:t>
            </a:r>
          </a:p>
          <a:p>
            <a:pPr>
              <a:lnSpc>
                <a:spcPct val="80000"/>
              </a:lnSpc>
            </a:pPr>
            <a:r>
              <a:rPr lang="en-US" altLang="en-US" sz="3200" dirty="0"/>
              <a:t>If you have enough </a:t>
            </a:r>
            <a:r>
              <a:rPr lang="en-US" altLang="en-US" sz="3200" b="1" u="sng" dirty="0" smtClean="0"/>
              <a:t>TIME</a:t>
            </a:r>
            <a:r>
              <a:rPr lang="en-US" altLang="en-US" sz="3200" dirty="0" smtClean="0"/>
              <a:t>, </a:t>
            </a:r>
            <a:r>
              <a:rPr lang="en-US" altLang="en-US" sz="3200" dirty="0"/>
              <a:t>even the most “irreducibly complex” organism or </a:t>
            </a:r>
            <a:r>
              <a:rPr lang="en-US" altLang="en-US" sz="3200" dirty="0" smtClean="0"/>
              <a:t>process (</a:t>
            </a:r>
            <a:r>
              <a:rPr lang="en-US" altLang="en-US" sz="3200" dirty="0" smtClean="0">
                <a:solidFill>
                  <a:srgbClr val="FF0000"/>
                </a:solidFill>
              </a:rPr>
              <a:t>like Photosynthesis</a:t>
            </a:r>
            <a:r>
              <a:rPr lang="en-US" altLang="en-US" sz="3200" dirty="0" smtClean="0"/>
              <a:t>) </a:t>
            </a:r>
            <a:r>
              <a:rPr lang="en-US" altLang="en-US" sz="3200" dirty="0"/>
              <a:t>could possibly have “formed </a:t>
            </a:r>
            <a:r>
              <a:rPr lang="en-US" sz="3200" dirty="0"/>
              <a:t>by numerous, successive, slight modifications”.</a:t>
            </a:r>
          </a:p>
          <a:p>
            <a:pPr>
              <a:lnSpc>
                <a:spcPct val="80000"/>
              </a:lnSpc>
            </a:pPr>
            <a:endParaRPr lang="en-US" altLang="en-US" sz="3200" dirty="0"/>
          </a:p>
          <a:p>
            <a:pPr>
              <a:lnSpc>
                <a:spcPct val="80000"/>
              </a:lnSpc>
            </a:pPr>
            <a:endParaRPr lang="en-US" altLang="en-US" sz="3200" dirty="0"/>
          </a:p>
        </p:txBody>
      </p:sp>
      <p:sp>
        <p:nvSpPr>
          <p:cNvPr id="32" name="Rectangle 54">
            <a:extLst>
              <a:ext uri="{FF2B5EF4-FFF2-40B4-BE49-F238E27FC236}">
                <a16:creationId xmlns="" xmlns:a16="http://schemas.microsoft.com/office/drawing/2014/main" id="{F9573ECB-3566-4B3B-A33A-980E0377C495}"/>
              </a:ext>
            </a:extLst>
          </p:cNvPr>
          <p:cNvSpPr txBox="1">
            <a:spLocks noChangeArrowheads="1"/>
          </p:cNvSpPr>
          <p:nvPr/>
        </p:nvSpPr>
        <p:spPr>
          <a:xfrm>
            <a:off x="298418" y="1046500"/>
            <a:ext cx="8547161" cy="17596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33" name="Rectangle 54">
            <a:extLst>
              <a:ext uri="{FF2B5EF4-FFF2-40B4-BE49-F238E27FC236}">
                <a16:creationId xmlns="" xmlns:a16="http://schemas.microsoft.com/office/drawing/2014/main" id="{91F374ED-AF9B-4B94-A3E8-D5FF85DA19D0}"/>
              </a:ext>
            </a:extLst>
          </p:cNvPr>
          <p:cNvSpPr txBox="1">
            <a:spLocks noChangeArrowheads="1"/>
          </p:cNvSpPr>
          <p:nvPr/>
        </p:nvSpPr>
        <p:spPr>
          <a:xfrm>
            <a:off x="508000" y="6132054"/>
            <a:ext cx="8128000"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b="1" dirty="0">
                <a:solidFill>
                  <a:srgbClr val="FF0000"/>
                </a:solidFill>
              </a:rPr>
              <a:t>“Long Ages” No Longer A </a:t>
            </a:r>
            <a:r>
              <a:rPr lang="en-US" altLang="en-US" sz="3400" b="1" dirty="0" smtClean="0">
                <a:solidFill>
                  <a:srgbClr val="FF0000"/>
                </a:solidFill>
              </a:rPr>
              <a:t>FACTOR --- WHY? </a:t>
            </a:r>
            <a:endParaRPr lang="en-US" altLang="en-US" sz="3400" b="1" dirty="0">
              <a:solidFill>
                <a:srgbClr val="FF0000"/>
              </a:solidFill>
            </a:endParaRPr>
          </a:p>
        </p:txBody>
      </p:sp>
      <p:sp>
        <p:nvSpPr>
          <p:cNvPr id="14" name="Arrow: Up 13">
            <a:extLst>
              <a:ext uri="{FF2B5EF4-FFF2-40B4-BE49-F238E27FC236}">
                <a16:creationId xmlns="" xmlns:a16="http://schemas.microsoft.com/office/drawing/2014/main" id="{2DA9664F-6536-4C7D-B851-79F0543993E2}"/>
              </a:ext>
            </a:extLst>
          </p:cNvPr>
          <p:cNvSpPr/>
          <p:nvPr/>
        </p:nvSpPr>
        <p:spPr>
          <a:xfrm>
            <a:off x="4361856" y="5812861"/>
            <a:ext cx="185530" cy="435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4">
            <a:extLst>
              <a:ext uri="{FF2B5EF4-FFF2-40B4-BE49-F238E27FC236}">
                <a16:creationId xmlns="" xmlns:a16="http://schemas.microsoft.com/office/drawing/2014/main" id="{FF36C894-5D7B-473C-9E4C-0B29C266D53B}"/>
              </a:ext>
            </a:extLst>
          </p:cNvPr>
          <p:cNvSpPr txBox="1">
            <a:spLocks noChangeArrowheads="1"/>
          </p:cNvSpPr>
          <p:nvPr/>
        </p:nvSpPr>
        <p:spPr>
          <a:xfrm>
            <a:off x="63282" y="2317398"/>
            <a:ext cx="9032096" cy="24456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u="sng" dirty="0" smtClean="0"/>
              <a:t>Photosynthesis  </a:t>
            </a:r>
            <a:r>
              <a:rPr lang="en-US" altLang="en-US" sz="3200" u="sng" dirty="0"/>
              <a:t>Says</a:t>
            </a:r>
            <a:r>
              <a:rPr lang="en-US" altLang="en-US" sz="3200" dirty="0"/>
              <a:t>:</a:t>
            </a:r>
          </a:p>
          <a:p>
            <a:pPr>
              <a:lnSpc>
                <a:spcPct val="80000"/>
              </a:lnSpc>
            </a:pPr>
            <a:r>
              <a:rPr lang="en-US" altLang="en-US" sz="3200" dirty="0"/>
              <a:t> </a:t>
            </a:r>
          </a:p>
          <a:p>
            <a:pPr>
              <a:lnSpc>
                <a:spcPct val="80000"/>
              </a:lnSpc>
            </a:pPr>
            <a:r>
              <a:rPr lang="en-US" altLang="en-US" sz="3200" dirty="0" smtClean="0"/>
              <a:t>“You really don’t know how Chemistry operates in the real world” </a:t>
            </a:r>
            <a:endParaRPr lang="en-US" altLang="en-US" sz="3200" dirty="0"/>
          </a:p>
        </p:txBody>
      </p:sp>
    </p:spTree>
    <p:extLst>
      <p:ext uri="{BB962C8B-B14F-4D97-AF65-F5344CB8AC3E}">
        <p14:creationId xmlns:p14="http://schemas.microsoft.com/office/powerpoint/2010/main" val="6652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40537"/>
            <a:ext cx="2133600" cy="365125"/>
          </a:xfrm>
        </p:spPr>
        <p:txBody>
          <a:bodyPr/>
          <a:lstStyle/>
          <a:p>
            <a:fld id="{BB505C3B-F117-4322-996A-3271CB361D87}" type="slidenum">
              <a:rPr lang="en-US" smtClean="0">
                <a:solidFill>
                  <a:schemeClr val="tx1"/>
                </a:solidFill>
              </a:rPr>
              <a:pPr/>
              <a:t>3</a:t>
            </a:fld>
            <a:endParaRPr lang="en-US" dirty="0">
              <a:solidFill>
                <a:schemeClr val="tx1"/>
              </a:solidFill>
            </a:endParaRPr>
          </a:p>
        </p:txBody>
      </p:sp>
      <p:sp>
        <p:nvSpPr>
          <p:cNvPr id="5" name="Rectangle 4"/>
          <p:cNvSpPr/>
          <p:nvPr/>
        </p:nvSpPr>
        <p:spPr>
          <a:xfrm>
            <a:off x="92765" y="1495050"/>
            <a:ext cx="8958470" cy="3323987"/>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Photosynthesis?</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Photo = Light (Sun)</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Synthesis = Make (Bio-Chemicals)</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40603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125896" y="94258"/>
            <a:ext cx="8892208" cy="4026981"/>
          </a:xfrm>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a:t>Theme of the Presentation</a:t>
            </a:r>
            <a:r>
              <a:rPr lang="en-US" sz="3200" dirty="0"/>
              <a:t/>
            </a:r>
            <a:br>
              <a:rPr lang="en-US" sz="3200" dirty="0"/>
            </a:br>
            <a:r>
              <a:rPr lang="en-US" sz="3200" b="1" dirty="0" smtClean="0"/>
              <a:t>#1</a:t>
            </a:r>
            <a:r>
              <a:rPr lang="en-US" sz="3200" dirty="0"/>
              <a:t/>
            </a:r>
            <a:br>
              <a:rPr lang="en-US" sz="3200" dirty="0"/>
            </a:br>
            <a:r>
              <a:rPr lang="en-US" sz="3200" dirty="0"/>
              <a:t>The </a:t>
            </a:r>
            <a:r>
              <a:rPr lang="en-US" sz="3200" dirty="0" smtClean="0"/>
              <a:t>Take-Away</a:t>
            </a:r>
            <a:r>
              <a:rPr lang="en-US" sz="3200" dirty="0"/>
              <a:t/>
            </a:r>
            <a:br>
              <a:rPr lang="en-US" sz="3200" dirty="0"/>
            </a:br>
            <a:r>
              <a:rPr lang="en-US" sz="3200" dirty="0"/>
              <a:t>As Huxley said</a:t>
            </a:r>
            <a:r>
              <a:rPr lang="en-US" sz="3200" dirty="0" smtClean="0"/>
              <a:t>:</a:t>
            </a:r>
            <a:r>
              <a:rPr lang="en-US" sz="3200" dirty="0"/>
              <a:t/>
            </a:r>
            <a:br>
              <a:rPr lang="en-US" sz="3200" dirty="0"/>
            </a:br>
            <a:r>
              <a:rPr lang="en-US" sz="3200" dirty="0"/>
              <a:t>“… the slaying of a beautiful hypothesis (</a:t>
            </a:r>
            <a:r>
              <a:rPr lang="en-US" sz="3200" dirty="0">
                <a:solidFill>
                  <a:srgbClr val="FF0000"/>
                </a:solidFill>
              </a:rPr>
              <a:t>evolution</a:t>
            </a:r>
            <a:r>
              <a:rPr lang="en-US" sz="3200" dirty="0"/>
              <a:t>) by an ugly fact”</a:t>
            </a:r>
            <a:br>
              <a:rPr lang="en-US" sz="3200" dirty="0"/>
            </a:br>
            <a:r>
              <a:rPr lang="en-US" sz="3200" dirty="0"/>
              <a:t/>
            </a:r>
            <a:br>
              <a:rPr lang="en-US" sz="3200" dirty="0"/>
            </a:br>
            <a:r>
              <a:rPr lang="en-US" sz="3200" dirty="0"/>
              <a:t>The ugly fact is:</a:t>
            </a:r>
            <a:endParaRPr lang="en-US" sz="4800" b="1" dirty="0"/>
          </a:p>
        </p:txBody>
      </p:sp>
      <p:pic>
        <p:nvPicPr>
          <p:cNvPr id="2052" name="Picture 4" descr="See the source image">
            <a:extLst>
              <a:ext uri="{FF2B5EF4-FFF2-40B4-BE49-F238E27FC236}">
                <a16:creationId xmlns="" xmlns:a16="http://schemas.microsoft.com/office/drawing/2014/main" id="{28879330-7433-48FD-8348-FF6FB9620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142" y="352016"/>
            <a:ext cx="1237265" cy="16496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 xmlns:a16="http://schemas.microsoft.com/office/drawing/2014/main" id="{8070E46A-5874-46C4-AF50-47B4CA2AEE08}"/>
              </a:ext>
            </a:extLst>
          </p:cNvPr>
          <p:cNvSpPr txBox="1">
            <a:spLocks/>
          </p:cNvSpPr>
          <p:nvPr/>
        </p:nvSpPr>
        <p:spPr>
          <a:xfrm>
            <a:off x="125896" y="4158038"/>
            <a:ext cx="8892208" cy="63167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smtClean="0"/>
              <a:t>Chemicals are </a:t>
            </a:r>
            <a:r>
              <a:rPr lang="en-US" sz="4800" b="1" dirty="0" err="1" smtClean="0"/>
              <a:t>kinda</a:t>
            </a:r>
            <a:r>
              <a:rPr lang="en-US" sz="4800" b="1" dirty="0" smtClean="0"/>
              <a:t> DUMB!</a:t>
            </a:r>
          </a:p>
        </p:txBody>
      </p:sp>
      <p:sp>
        <p:nvSpPr>
          <p:cNvPr id="5" name="Title 4">
            <a:extLst>
              <a:ext uri="{FF2B5EF4-FFF2-40B4-BE49-F238E27FC236}">
                <a16:creationId xmlns="" xmlns:a16="http://schemas.microsoft.com/office/drawing/2014/main" id="{8070E46A-5874-46C4-AF50-47B4CA2AEE08}"/>
              </a:ext>
            </a:extLst>
          </p:cNvPr>
          <p:cNvSpPr txBox="1">
            <a:spLocks/>
          </p:cNvSpPr>
          <p:nvPr/>
        </p:nvSpPr>
        <p:spPr>
          <a:xfrm>
            <a:off x="130626" y="5540349"/>
            <a:ext cx="8892208" cy="13924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smtClean="0"/>
              <a:t>Chemicals do not organize </a:t>
            </a:r>
            <a:r>
              <a:rPr lang="en-US" sz="4800" b="1" dirty="0" smtClean="0">
                <a:solidFill>
                  <a:srgbClr val="FF0000"/>
                </a:solidFill>
              </a:rPr>
              <a:t>themselves</a:t>
            </a:r>
            <a:r>
              <a:rPr lang="en-US" sz="4800" b="1" dirty="0" smtClean="0"/>
              <a:t> spontaneously or randomly to form complicated integrated chemical factories like Photosynthesis.</a:t>
            </a:r>
            <a:endParaRPr lang="en-US" sz="4800" b="1" dirty="0"/>
          </a:p>
        </p:txBody>
      </p:sp>
      <p:sp>
        <p:nvSpPr>
          <p:cNvPr id="6" name="Title 4">
            <a:extLst>
              <a:ext uri="{FF2B5EF4-FFF2-40B4-BE49-F238E27FC236}">
                <a16:creationId xmlns="" xmlns:a16="http://schemas.microsoft.com/office/drawing/2014/main" id="{8070E46A-5874-46C4-AF50-47B4CA2AEE08}"/>
              </a:ext>
            </a:extLst>
          </p:cNvPr>
          <p:cNvSpPr txBox="1">
            <a:spLocks/>
          </p:cNvSpPr>
          <p:nvPr/>
        </p:nvSpPr>
        <p:spPr>
          <a:xfrm>
            <a:off x="125896" y="4731660"/>
            <a:ext cx="8892208" cy="90965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smtClean="0"/>
              <a:t>Chemicals react </a:t>
            </a:r>
            <a:r>
              <a:rPr lang="en-US" sz="4800" b="1" u="sng" dirty="0" smtClean="0"/>
              <a:t>specifically</a:t>
            </a:r>
            <a:r>
              <a:rPr lang="en-US" sz="4800" b="1" dirty="0" smtClean="0"/>
              <a:t> and </a:t>
            </a:r>
            <a:r>
              <a:rPr lang="en-US" sz="4800" b="1" u="sng" dirty="0" smtClean="0"/>
              <a:t>predictably</a:t>
            </a:r>
            <a:r>
              <a:rPr lang="en-US" sz="4800" b="1" dirty="0" smtClean="0"/>
              <a:t> but with no intended purpose or direction. </a:t>
            </a:r>
          </a:p>
        </p:txBody>
      </p:sp>
    </p:spTree>
    <p:extLst>
      <p:ext uri="{BB962C8B-B14F-4D97-AF65-F5344CB8AC3E}">
        <p14:creationId xmlns:p14="http://schemas.microsoft.com/office/powerpoint/2010/main" val="5948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 xmlns:a16="http://schemas.microsoft.com/office/drawing/2014/main" id="{29B91EF4-0E58-402E-B706-1AB361340FB8}"/>
              </a:ext>
            </a:extLst>
          </p:cNvPr>
          <p:cNvSpPr txBox="1">
            <a:spLocks/>
          </p:cNvSpPr>
          <p:nvPr/>
        </p:nvSpPr>
        <p:spPr>
          <a:xfrm>
            <a:off x="5312859" y="1567701"/>
            <a:ext cx="3831141" cy="15818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1969 High School</a:t>
            </a:r>
          </a:p>
          <a:p>
            <a:r>
              <a:rPr lang="en-US" sz="3200" dirty="0" smtClean="0"/>
              <a:t>Chemistry</a:t>
            </a:r>
            <a:endParaRPr lang="en-US" sz="3200" dirty="0"/>
          </a:p>
        </p:txBody>
      </p:sp>
      <p:sp>
        <p:nvSpPr>
          <p:cNvPr id="2" name="AutoShape 2" descr="Nitrogen Dioxide molecu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Nitrogen Dioxide molecu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557" y="5922612"/>
            <a:ext cx="10382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Al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120" y="4002937"/>
            <a:ext cx="3168196" cy="227460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All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20" y="1246640"/>
            <a:ext cx="3095307" cy="222227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Image result for Nitrogen Dioxide 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856" y="4208112"/>
            <a:ext cx="2333625"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a:extLst>
              <a:ext uri="{FF2B5EF4-FFF2-40B4-BE49-F238E27FC236}">
                <a16:creationId xmlns="" xmlns:a16="http://schemas.microsoft.com/office/drawing/2014/main" id="{29B91EF4-0E58-402E-B706-1AB361340FB8}"/>
              </a:ext>
            </a:extLst>
          </p:cNvPr>
          <p:cNvSpPr txBox="1">
            <a:spLocks/>
          </p:cNvSpPr>
          <p:nvPr/>
        </p:nvSpPr>
        <p:spPr>
          <a:xfrm>
            <a:off x="1045580" y="166325"/>
            <a:ext cx="4316817" cy="63846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Sulfuric Acid +Nitric Acid</a:t>
            </a:r>
            <a:endParaRPr lang="en-US" sz="3200" dirty="0"/>
          </a:p>
        </p:txBody>
      </p:sp>
      <p:sp>
        <p:nvSpPr>
          <p:cNvPr id="4" name="Plus 3"/>
          <p:cNvSpPr/>
          <p:nvPr/>
        </p:nvSpPr>
        <p:spPr>
          <a:xfrm>
            <a:off x="2881199" y="795107"/>
            <a:ext cx="481147" cy="46445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052082" y="3554585"/>
            <a:ext cx="212272" cy="37419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 xmlns:a16="http://schemas.microsoft.com/office/drawing/2014/main" id="{29B91EF4-0E58-402E-B706-1AB361340FB8}"/>
              </a:ext>
            </a:extLst>
          </p:cNvPr>
          <p:cNvSpPr txBox="1">
            <a:spLocks/>
          </p:cNvSpPr>
          <p:nvPr/>
        </p:nvSpPr>
        <p:spPr>
          <a:xfrm>
            <a:off x="2414637" y="2971760"/>
            <a:ext cx="1487161" cy="35567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Glycerin</a:t>
            </a:r>
            <a:endParaRPr lang="en-US" sz="3200" dirty="0"/>
          </a:p>
        </p:txBody>
      </p:sp>
      <p:sp>
        <p:nvSpPr>
          <p:cNvPr id="17" name="Title 4">
            <a:extLst>
              <a:ext uri="{FF2B5EF4-FFF2-40B4-BE49-F238E27FC236}">
                <a16:creationId xmlns="" xmlns:a16="http://schemas.microsoft.com/office/drawing/2014/main" id="{29B91EF4-0E58-402E-B706-1AB361340FB8}"/>
              </a:ext>
            </a:extLst>
          </p:cNvPr>
          <p:cNvSpPr txBox="1">
            <a:spLocks/>
          </p:cNvSpPr>
          <p:nvPr/>
        </p:nvSpPr>
        <p:spPr>
          <a:xfrm>
            <a:off x="2186992" y="5963216"/>
            <a:ext cx="2033991" cy="35567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Nitroglycerin</a:t>
            </a:r>
            <a:endParaRPr lang="en-US" sz="3200" dirty="0"/>
          </a:p>
        </p:txBody>
      </p:sp>
      <p:sp>
        <p:nvSpPr>
          <p:cNvPr id="19" name="Multiplication Sign 1">
            <a:extLst>
              <a:ext uri="{FF2B5EF4-FFF2-40B4-BE49-F238E27FC236}">
                <a16:creationId xmlns="" xmlns:a16="http://schemas.microsoft.com/office/drawing/2014/main" id="{3DE0B879-6BC7-4B9E-847B-5BF0EEAEAE8F}"/>
              </a:ext>
            </a:extLst>
          </p:cNvPr>
          <p:cNvSpPr/>
          <p:nvPr/>
        </p:nvSpPr>
        <p:spPr>
          <a:xfrm>
            <a:off x="1972021" y="4002936"/>
            <a:ext cx="2372394" cy="21933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521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heel(1)">
                                      <p:cBhvr>
                                        <p:cTn id="12" dur="2000"/>
                                        <p:tgtEl>
                                          <p:spTgt spid="2053"/>
                                        </p:tgtEl>
                                      </p:cBhvr>
                                    </p:animEffect>
                                  </p:childTnLst>
                                </p:cTn>
                              </p:par>
                              <p:par>
                                <p:cTn id="13" presetID="21" presetClass="entr" presetSubtype="1" fill="hold" nodeType="withEffect">
                                  <p:stCondLst>
                                    <p:cond delay="0"/>
                                  </p:stCondLst>
                                  <p:childTnLst>
                                    <p:set>
                                      <p:cBhvr>
                                        <p:cTn id="14" dur="1" fill="hold">
                                          <p:stCondLst>
                                            <p:cond delay="0"/>
                                          </p:stCondLst>
                                        </p:cTn>
                                        <p:tgtEl>
                                          <p:spTgt spid="2063"/>
                                        </p:tgtEl>
                                        <p:attrNameLst>
                                          <p:attrName>style.visibility</p:attrName>
                                        </p:attrNameLst>
                                      </p:cBhvr>
                                      <p:to>
                                        <p:strVal val="visible"/>
                                      </p:to>
                                    </p:set>
                                    <p:animEffect transition="in" filter="wheel(1)">
                                      <p:cBhvr>
                                        <p:cTn id="15" dur="20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E:\DCIM\100_FUJI\DSCF05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64" y="116114"/>
            <a:ext cx="8787866" cy="656038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4">
            <a:extLst>
              <a:ext uri="{FF2B5EF4-FFF2-40B4-BE49-F238E27FC236}">
                <a16:creationId xmlns="" xmlns:a16="http://schemas.microsoft.com/office/drawing/2014/main" id="{29B91EF4-0E58-402E-B706-1AB361340FB8}"/>
              </a:ext>
            </a:extLst>
          </p:cNvPr>
          <p:cNvSpPr txBox="1">
            <a:spLocks/>
          </p:cNvSpPr>
          <p:nvPr/>
        </p:nvSpPr>
        <p:spPr>
          <a:xfrm>
            <a:off x="2686326" y="333988"/>
            <a:ext cx="3831141" cy="63846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1971 </a:t>
            </a:r>
            <a:r>
              <a:rPr lang="en-US" sz="6000" dirty="0"/>
              <a:t>C</a:t>
            </a:r>
            <a:r>
              <a:rPr lang="en-US" sz="6000" dirty="0" smtClean="0"/>
              <a:t>ollege Chemistry</a:t>
            </a:r>
            <a:endParaRPr lang="en-US" sz="6000" dirty="0"/>
          </a:p>
        </p:txBody>
      </p:sp>
      <p:sp>
        <p:nvSpPr>
          <p:cNvPr id="4" name="Title 4">
            <a:extLst>
              <a:ext uri="{FF2B5EF4-FFF2-40B4-BE49-F238E27FC236}">
                <a16:creationId xmlns="" xmlns:a16="http://schemas.microsoft.com/office/drawing/2014/main" id="{29B91EF4-0E58-402E-B706-1AB361340FB8}"/>
              </a:ext>
            </a:extLst>
          </p:cNvPr>
          <p:cNvSpPr txBox="1">
            <a:spLocks/>
          </p:cNvSpPr>
          <p:nvPr/>
        </p:nvSpPr>
        <p:spPr>
          <a:xfrm>
            <a:off x="4986840" y="4049486"/>
            <a:ext cx="3831141" cy="7619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solidFill>
                  <a:srgbClr val="FF0000"/>
                </a:solidFill>
              </a:rPr>
              <a:t>It Worked!</a:t>
            </a:r>
            <a:endParaRPr lang="en-US" sz="6000" dirty="0">
              <a:solidFill>
                <a:srgbClr val="FF0000"/>
              </a:solidFill>
            </a:endParaRPr>
          </a:p>
        </p:txBody>
      </p:sp>
    </p:spTree>
    <p:extLst>
      <p:ext uri="{BB962C8B-B14F-4D97-AF65-F5344CB8AC3E}">
        <p14:creationId xmlns:p14="http://schemas.microsoft.com/office/powerpoint/2010/main" val="30555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125896" y="145775"/>
            <a:ext cx="8892208" cy="4731026"/>
          </a:xfrm>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a:t>Theme of the Presentation</a:t>
            </a:r>
            <a:r>
              <a:rPr lang="en-US" sz="3200" dirty="0"/>
              <a:t/>
            </a:r>
            <a:br>
              <a:rPr lang="en-US" sz="3200" dirty="0"/>
            </a:br>
            <a:r>
              <a:rPr lang="en-US" sz="3200" b="1" dirty="0" smtClean="0"/>
              <a:t>#2</a:t>
            </a:r>
            <a:r>
              <a:rPr lang="en-US" sz="3200" dirty="0"/>
              <a:t/>
            </a:r>
            <a:br>
              <a:rPr lang="en-US" sz="3200" dirty="0"/>
            </a:br>
            <a:r>
              <a:rPr lang="en-US" sz="3200" dirty="0"/>
              <a:t>The </a:t>
            </a:r>
            <a:r>
              <a:rPr lang="en-US" sz="3200" dirty="0" smtClean="0"/>
              <a:t>Take-Away</a:t>
            </a:r>
            <a:r>
              <a:rPr lang="en-US" sz="3200" dirty="0"/>
              <a:t/>
            </a:r>
            <a:br>
              <a:rPr lang="en-US" sz="3200" dirty="0"/>
            </a:br>
            <a:r>
              <a:rPr lang="en-US" sz="3200" dirty="0"/>
              <a:t>As Huxley said</a:t>
            </a:r>
            <a:r>
              <a:rPr lang="en-US" sz="3200" dirty="0" smtClean="0"/>
              <a:t>:</a:t>
            </a:r>
            <a:r>
              <a:rPr lang="en-US" sz="3200" dirty="0"/>
              <a:t/>
            </a:r>
            <a:br>
              <a:rPr lang="en-US" sz="3200" dirty="0"/>
            </a:br>
            <a:r>
              <a:rPr lang="en-US" sz="3200" dirty="0"/>
              <a:t>“… the slaying of a beautiful hypothesis (</a:t>
            </a:r>
            <a:r>
              <a:rPr lang="en-US" sz="3200" dirty="0">
                <a:solidFill>
                  <a:srgbClr val="FF0000"/>
                </a:solidFill>
              </a:rPr>
              <a:t>evolution</a:t>
            </a:r>
            <a:r>
              <a:rPr lang="en-US" sz="3200" dirty="0"/>
              <a:t>) by an ugly fact”</a:t>
            </a:r>
            <a:br>
              <a:rPr lang="en-US" sz="3200" dirty="0"/>
            </a:br>
            <a:r>
              <a:rPr lang="en-US" sz="3200" dirty="0"/>
              <a:t/>
            </a:r>
            <a:br>
              <a:rPr lang="en-US" sz="3200" dirty="0"/>
            </a:br>
            <a:r>
              <a:rPr lang="en-US" sz="3200" dirty="0"/>
              <a:t>The </a:t>
            </a:r>
            <a:r>
              <a:rPr lang="en-US" sz="3200" dirty="0" smtClean="0"/>
              <a:t>“ugly” </a:t>
            </a:r>
            <a:r>
              <a:rPr lang="en-US" sz="3200" dirty="0"/>
              <a:t>fact is:</a:t>
            </a:r>
            <a:endParaRPr lang="en-US" sz="4800" b="1" dirty="0"/>
          </a:p>
        </p:txBody>
      </p:sp>
      <p:pic>
        <p:nvPicPr>
          <p:cNvPr id="2052" name="Picture 4" descr="See the source image">
            <a:extLst>
              <a:ext uri="{FF2B5EF4-FFF2-40B4-BE49-F238E27FC236}">
                <a16:creationId xmlns="" xmlns:a16="http://schemas.microsoft.com/office/drawing/2014/main" id="{28879330-7433-48FD-8348-FF6FB9620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410" y="587312"/>
            <a:ext cx="1237265" cy="16496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 xmlns:a16="http://schemas.microsoft.com/office/drawing/2014/main" id="{8070E46A-5874-46C4-AF50-47B4CA2AEE08}"/>
              </a:ext>
            </a:extLst>
          </p:cNvPr>
          <p:cNvSpPr txBox="1">
            <a:spLocks/>
          </p:cNvSpPr>
          <p:nvPr/>
        </p:nvSpPr>
        <p:spPr>
          <a:xfrm>
            <a:off x="125896" y="5189842"/>
            <a:ext cx="8892208" cy="139964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smtClean="0"/>
              <a:t>Photosynthesis is a designed, </a:t>
            </a:r>
            <a:r>
              <a:rPr lang="en-US" sz="4800" b="1" dirty="0"/>
              <a:t>complicated, integrated </a:t>
            </a:r>
            <a:r>
              <a:rPr lang="en-US" sz="4800" b="1" dirty="0" smtClean="0"/>
              <a:t>chemical </a:t>
            </a:r>
            <a:r>
              <a:rPr lang="en-US" sz="4800" b="1" u="sng" dirty="0" smtClean="0"/>
              <a:t>FACTORY</a:t>
            </a:r>
            <a:r>
              <a:rPr lang="en-US" sz="4800" b="1" dirty="0" smtClean="0"/>
              <a:t> </a:t>
            </a:r>
            <a:r>
              <a:rPr lang="en-US" sz="4800" b="1" dirty="0"/>
              <a:t>to </a:t>
            </a:r>
            <a:r>
              <a:rPr lang="en-US" sz="4800" b="1" dirty="0" smtClean="0"/>
              <a:t>supply energy</a:t>
            </a:r>
          </a:p>
          <a:p>
            <a:r>
              <a:rPr lang="en-US" sz="4800" b="1" dirty="0"/>
              <a:t>t</a:t>
            </a:r>
            <a:r>
              <a:rPr lang="en-US" sz="4800" b="1" dirty="0" smtClean="0"/>
              <a:t>o living systems: Plants, Animals, Humans </a:t>
            </a:r>
            <a:endParaRPr lang="en-US" sz="4800" b="1" dirty="0"/>
          </a:p>
        </p:txBody>
      </p:sp>
    </p:spTree>
    <p:extLst>
      <p:ext uri="{BB962C8B-B14F-4D97-AF65-F5344CB8AC3E}">
        <p14:creationId xmlns:p14="http://schemas.microsoft.com/office/powerpoint/2010/main" val="315690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125896" y="145775"/>
            <a:ext cx="8892208" cy="6487254"/>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smtClean="0"/>
              <a:t>What Does it Mean that Photosynthesis is an</a:t>
            </a:r>
            <a:br>
              <a:rPr lang="en-US" sz="3200" dirty="0" smtClean="0"/>
            </a:br>
            <a:r>
              <a:rPr lang="en-US" sz="3200" dirty="0"/>
              <a:t/>
            </a:r>
            <a:br>
              <a:rPr lang="en-US" sz="3200" dirty="0"/>
            </a:br>
            <a:r>
              <a:rPr lang="en-US" sz="4800" b="1" dirty="0" smtClean="0"/>
              <a:t>Designed</a:t>
            </a:r>
            <a:r>
              <a:rPr lang="en-US" sz="4800" b="1" dirty="0"/>
              <a:t>, </a:t>
            </a:r>
            <a:r>
              <a:rPr lang="en-US" sz="4800" b="1" dirty="0" smtClean="0"/>
              <a:t/>
            </a:r>
            <a:br>
              <a:rPr lang="en-US" sz="4800" b="1" dirty="0" smtClean="0"/>
            </a:br>
            <a:r>
              <a:rPr lang="en-US" sz="4800" b="1" dirty="0" smtClean="0"/>
              <a:t>Complicated, </a:t>
            </a:r>
            <a:br>
              <a:rPr lang="en-US" sz="4800" b="1" dirty="0" smtClean="0"/>
            </a:br>
            <a:r>
              <a:rPr lang="en-US" sz="4800" b="1" dirty="0" smtClean="0"/>
              <a:t>Integrated,</a:t>
            </a:r>
            <a:br>
              <a:rPr lang="en-US" sz="4800" b="1" dirty="0" smtClean="0"/>
            </a:br>
            <a:r>
              <a:rPr lang="en-US" sz="4800" b="1" dirty="0" smtClean="0"/>
              <a:t>Chemical</a:t>
            </a:r>
            <a:br>
              <a:rPr lang="en-US" sz="4800" b="1" dirty="0" smtClean="0"/>
            </a:br>
            <a:r>
              <a:rPr lang="en-US" sz="4800" b="1" u="sng" dirty="0" smtClean="0"/>
              <a:t>Factory</a:t>
            </a:r>
            <a:r>
              <a:rPr lang="en-US" sz="4800" b="1" dirty="0" smtClean="0"/>
              <a:t>?</a:t>
            </a:r>
            <a:br>
              <a:rPr lang="en-US" sz="4800" b="1" dirty="0" smtClean="0"/>
            </a:br>
            <a:r>
              <a:rPr lang="en-US" sz="3200" dirty="0" smtClean="0"/>
              <a:t/>
            </a:r>
            <a:br>
              <a:rPr lang="en-US" sz="3200" dirty="0" smtClean="0"/>
            </a:br>
            <a:r>
              <a:rPr lang="en-US" sz="3200" dirty="0" smtClean="0"/>
              <a:t>And how does that fly in the face of evolutionary dogma?</a:t>
            </a:r>
            <a:endParaRPr lang="en-US" sz="4800" b="1" dirty="0"/>
          </a:p>
        </p:txBody>
      </p:sp>
    </p:spTree>
    <p:extLst>
      <p:ext uri="{BB962C8B-B14F-4D97-AF65-F5344CB8AC3E}">
        <p14:creationId xmlns:p14="http://schemas.microsoft.com/office/powerpoint/2010/main" val="4256734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2349667" y="131989"/>
            <a:ext cx="4708650" cy="826682"/>
          </a:xfrm>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smtClean="0"/>
              <a:t>Bread Making (Factory)</a:t>
            </a:r>
            <a:endParaRPr lang="en-US" sz="4800" b="1" dirty="0"/>
          </a:p>
        </p:txBody>
      </p:sp>
      <p:pic>
        <p:nvPicPr>
          <p:cNvPr id="1026" name="Picture 2" descr="Image result for Homemade 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51" y="3154625"/>
            <a:ext cx="2239933" cy="167994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Homemade Bread Knea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Homemade Bread Knea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ow to Knead Bread Dough to Perf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744" y="1071809"/>
            <a:ext cx="2443192" cy="16276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Wheat Bread Ingred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96" y="1000381"/>
            <a:ext cx="2559247" cy="17003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omemade bread in the oven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596" y="3159369"/>
            <a:ext cx="2310166" cy="17326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6" descr="Image result for mixing bread ingredients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Crunchy balloon bread (Gonggal-ppang: 공갈빵) recipe by Maangch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0166" y="1118791"/>
            <a:ext cx="2813026" cy="15819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images of bread dough ris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865" y="3177494"/>
            <a:ext cx="226695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 xmlns:a16="http://schemas.microsoft.com/office/drawing/2014/main" id="{162324CE-DC06-4FAD-A03C-26674121808B}"/>
              </a:ext>
            </a:extLst>
          </p:cNvPr>
          <p:cNvSpPr txBox="1">
            <a:spLocks/>
          </p:cNvSpPr>
          <p:nvPr/>
        </p:nvSpPr>
        <p:spPr>
          <a:xfrm>
            <a:off x="307975" y="5001532"/>
            <a:ext cx="3277054" cy="15879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t>Simple Process?</a:t>
            </a:r>
          </a:p>
          <a:p>
            <a:r>
              <a:rPr lang="en-US" sz="3200" b="1" dirty="0" smtClean="0"/>
              <a:t>Yes But -</a:t>
            </a:r>
            <a:endParaRPr lang="en-US" sz="4800" b="1" dirty="0"/>
          </a:p>
        </p:txBody>
      </p:sp>
      <p:pic>
        <p:nvPicPr>
          <p:cNvPr id="1046" name="Picture 22" descr="Pillsbury Best All Purpose Bleached Enriched Flour | Hy-Vee Aisles Online Grocery Shopp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5640" y="5023203"/>
            <a:ext cx="994589" cy="156628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4">
            <a:extLst>
              <a:ext uri="{FF2B5EF4-FFF2-40B4-BE49-F238E27FC236}">
                <a16:creationId xmlns="" xmlns:a16="http://schemas.microsoft.com/office/drawing/2014/main" id="{162324CE-DC06-4FAD-A03C-26674121808B}"/>
              </a:ext>
            </a:extLst>
          </p:cNvPr>
          <p:cNvSpPr txBox="1">
            <a:spLocks/>
          </p:cNvSpPr>
          <p:nvPr/>
        </p:nvSpPr>
        <p:spPr>
          <a:xfrm>
            <a:off x="3875879" y="5001532"/>
            <a:ext cx="2902292" cy="15879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t>Where did the flour come from?</a:t>
            </a:r>
            <a:endParaRPr lang="en-US" sz="4800" b="1" dirty="0"/>
          </a:p>
        </p:txBody>
      </p:sp>
      <p:sp>
        <p:nvSpPr>
          <p:cNvPr id="6" name="Right Arrow 5"/>
          <p:cNvSpPr/>
          <p:nvPr/>
        </p:nvSpPr>
        <p:spPr>
          <a:xfrm flipH="1">
            <a:off x="2755701" y="3842539"/>
            <a:ext cx="279854" cy="3041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5400000">
            <a:off x="7424413" y="2834290"/>
            <a:ext cx="279854" cy="3041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ight Arrow 19"/>
          <p:cNvSpPr/>
          <p:nvPr/>
        </p:nvSpPr>
        <p:spPr>
          <a:xfrm>
            <a:off x="5998937" y="1757687"/>
            <a:ext cx="279854" cy="3041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Right Arrow 20"/>
          <p:cNvSpPr/>
          <p:nvPr/>
        </p:nvSpPr>
        <p:spPr>
          <a:xfrm>
            <a:off x="2755701" y="1733570"/>
            <a:ext cx="279854" cy="3041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Right Arrow 21"/>
          <p:cNvSpPr/>
          <p:nvPr/>
        </p:nvSpPr>
        <p:spPr>
          <a:xfrm flipH="1">
            <a:off x="5904596" y="3873621"/>
            <a:ext cx="279854" cy="3041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773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6128626"/>
            <a:ext cx="5043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Flour Mill</a:t>
            </a:r>
            <a:endParaRPr lang="en-US" altLang="en-US" sz="3400" dirty="0"/>
          </a:p>
        </p:txBody>
      </p:sp>
      <p:pic>
        <p:nvPicPr>
          <p:cNvPr id="1030" name="Picture 6" descr="Image result for Pillsbury Flour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43" y="123596"/>
            <a:ext cx="6745264" cy="40880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llsbury Flour M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343" y="4402302"/>
            <a:ext cx="28956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heat transport to flour m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07" y="4431299"/>
            <a:ext cx="2023255" cy="166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78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6128626"/>
            <a:ext cx="5043542" cy="7293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Wheat Transport to the Mills</a:t>
            </a:r>
            <a:endParaRPr lang="en-US" altLang="en-US" sz="3400" dirty="0"/>
          </a:p>
        </p:txBody>
      </p:sp>
      <p:pic>
        <p:nvPicPr>
          <p:cNvPr id="3074" name="Picture 2" descr="Moving Grains: Barge, Rail Traffic Face Continuing Flood Problems – AgF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17713"/>
            <a:ext cx="8785225" cy="585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34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6128626"/>
            <a:ext cx="5043542" cy="7293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Wheat Storage During Harvest</a:t>
            </a:r>
            <a:endParaRPr lang="en-US" altLang="en-US" sz="3400" dirty="0"/>
          </a:p>
        </p:txBody>
      </p:sp>
      <p:pic>
        <p:nvPicPr>
          <p:cNvPr id="1028" name="Picture 4" descr="Storing Grains: Food Grain Storage methods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9" y="199979"/>
            <a:ext cx="8756197" cy="581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62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1935749" y="6128626"/>
            <a:ext cx="5043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400" dirty="0"/>
          </a:p>
        </p:txBody>
      </p:sp>
      <p:sp>
        <p:nvSpPr>
          <p:cNvPr id="7"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1814287" y="6096634"/>
            <a:ext cx="6139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My combine in Dayton </a:t>
            </a:r>
            <a:r>
              <a:rPr lang="en-US" altLang="en-US" sz="3400" dirty="0" err="1" smtClean="0"/>
              <a:t>Wa</a:t>
            </a:r>
            <a:r>
              <a:rPr lang="en-US" altLang="en-US" sz="3400" dirty="0" smtClean="0"/>
              <a:t> 1965</a:t>
            </a:r>
            <a:endParaRPr lang="en-US" altLang="en-US" sz="3400" dirty="0"/>
          </a:p>
        </p:txBody>
      </p:sp>
      <p:pic>
        <p:nvPicPr>
          <p:cNvPr id="8" name="Picture 7" descr="A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33400"/>
            <a:ext cx="83820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77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40537"/>
            <a:ext cx="2133600" cy="365125"/>
          </a:xfrm>
        </p:spPr>
        <p:txBody>
          <a:bodyPr/>
          <a:lstStyle/>
          <a:p>
            <a:fld id="{BB505C3B-F117-4322-996A-3271CB361D87}" type="slidenum">
              <a:rPr lang="en-US" smtClean="0">
                <a:solidFill>
                  <a:schemeClr val="tx1"/>
                </a:solidFill>
              </a:rPr>
              <a:pPr/>
              <a:t>4</a:t>
            </a:fld>
            <a:endParaRPr lang="en-US" dirty="0">
              <a:solidFill>
                <a:schemeClr val="tx1"/>
              </a:solidFill>
            </a:endParaRPr>
          </a:p>
        </p:txBody>
      </p:sp>
      <p:sp>
        <p:nvSpPr>
          <p:cNvPr id="8" name="Title 4">
            <a:extLst>
              <a:ext uri="{FF2B5EF4-FFF2-40B4-BE49-F238E27FC236}">
                <a16:creationId xmlns="" xmlns:a16="http://schemas.microsoft.com/office/drawing/2014/main" id="{162324CE-DC06-4FAD-A03C-26674121808B}"/>
              </a:ext>
            </a:extLst>
          </p:cNvPr>
          <p:cNvSpPr txBox="1">
            <a:spLocks/>
          </p:cNvSpPr>
          <p:nvPr/>
        </p:nvSpPr>
        <p:spPr>
          <a:xfrm>
            <a:off x="2363852" y="4032044"/>
            <a:ext cx="2823967" cy="7079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Glucose</a:t>
            </a:r>
            <a:endParaRPr lang="en-US" sz="3200" dirty="0"/>
          </a:p>
        </p:txBody>
      </p:sp>
      <p:pic>
        <p:nvPicPr>
          <p:cNvPr id="3074" name="Picture 2" descr="Interesting Information &amp; Facts About Photosynthesis for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7" y="312246"/>
            <a:ext cx="8882742" cy="607218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 xmlns:a16="http://schemas.microsoft.com/office/drawing/2014/main" id="{162324CE-DC06-4FAD-A03C-26674121808B}"/>
              </a:ext>
            </a:extLst>
          </p:cNvPr>
          <p:cNvSpPr txBox="1">
            <a:spLocks/>
          </p:cNvSpPr>
          <p:nvPr/>
        </p:nvSpPr>
        <p:spPr>
          <a:xfrm>
            <a:off x="7720326" y="5168341"/>
            <a:ext cx="757298" cy="3975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Nitrate</a:t>
            </a:r>
            <a:endParaRPr lang="en-US" sz="6000" dirty="0">
              <a:solidFill>
                <a:srgbClr val="FF0000"/>
              </a:solidFill>
            </a:endParaRPr>
          </a:p>
        </p:txBody>
      </p:sp>
      <p:sp>
        <p:nvSpPr>
          <p:cNvPr id="10" name="Title 4">
            <a:extLst>
              <a:ext uri="{FF2B5EF4-FFF2-40B4-BE49-F238E27FC236}">
                <a16:creationId xmlns="" xmlns:a16="http://schemas.microsoft.com/office/drawing/2014/main" id="{162324CE-DC06-4FAD-A03C-26674121808B}"/>
              </a:ext>
            </a:extLst>
          </p:cNvPr>
          <p:cNvSpPr txBox="1">
            <a:spLocks/>
          </p:cNvSpPr>
          <p:nvPr/>
        </p:nvSpPr>
        <p:spPr>
          <a:xfrm>
            <a:off x="7720326" y="5565903"/>
            <a:ext cx="757298" cy="3975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Sulfate</a:t>
            </a:r>
            <a:endParaRPr lang="en-US" sz="6000" dirty="0">
              <a:solidFill>
                <a:srgbClr val="FF0000"/>
              </a:solidFill>
            </a:endParaRPr>
          </a:p>
        </p:txBody>
      </p:sp>
      <p:sp>
        <p:nvSpPr>
          <p:cNvPr id="11" name="Title 4">
            <a:extLst>
              <a:ext uri="{FF2B5EF4-FFF2-40B4-BE49-F238E27FC236}">
                <a16:creationId xmlns="" xmlns:a16="http://schemas.microsoft.com/office/drawing/2014/main" id="{162324CE-DC06-4FAD-A03C-26674121808B}"/>
              </a:ext>
            </a:extLst>
          </p:cNvPr>
          <p:cNvSpPr txBox="1">
            <a:spLocks/>
          </p:cNvSpPr>
          <p:nvPr/>
        </p:nvSpPr>
        <p:spPr>
          <a:xfrm>
            <a:off x="7553412" y="5963465"/>
            <a:ext cx="1091126" cy="3975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Phosphate</a:t>
            </a:r>
            <a:endParaRPr lang="en-US" sz="6000" dirty="0">
              <a:solidFill>
                <a:srgbClr val="FF0000"/>
              </a:solidFill>
            </a:endParaRPr>
          </a:p>
        </p:txBody>
      </p:sp>
      <p:sp>
        <p:nvSpPr>
          <p:cNvPr id="12" name="Title 4">
            <a:extLst>
              <a:ext uri="{FF2B5EF4-FFF2-40B4-BE49-F238E27FC236}">
                <a16:creationId xmlns="" xmlns:a16="http://schemas.microsoft.com/office/drawing/2014/main" id="{162324CE-DC06-4FAD-A03C-26674121808B}"/>
              </a:ext>
            </a:extLst>
          </p:cNvPr>
          <p:cNvSpPr txBox="1">
            <a:spLocks/>
          </p:cNvSpPr>
          <p:nvPr/>
        </p:nvSpPr>
        <p:spPr>
          <a:xfrm>
            <a:off x="7590336" y="4758880"/>
            <a:ext cx="1017277" cy="3975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Ammonia</a:t>
            </a:r>
            <a:endParaRPr lang="en-US" sz="6000" dirty="0">
              <a:solidFill>
                <a:srgbClr val="FF0000"/>
              </a:solidFill>
            </a:endParaRPr>
          </a:p>
        </p:txBody>
      </p:sp>
      <p:sp>
        <p:nvSpPr>
          <p:cNvPr id="13" name="Oval 12"/>
          <p:cNvSpPr/>
          <p:nvPr/>
        </p:nvSpPr>
        <p:spPr>
          <a:xfrm>
            <a:off x="6281425" y="1817122"/>
            <a:ext cx="2253693" cy="22149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4">
            <a:extLst>
              <a:ext uri="{FF2B5EF4-FFF2-40B4-BE49-F238E27FC236}">
                <a16:creationId xmlns="" xmlns:a16="http://schemas.microsoft.com/office/drawing/2014/main" id="{9FA20CB3-64DA-4045-AE15-D432A36D89BB}"/>
              </a:ext>
            </a:extLst>
          </p:cNvPr>
          <p:cNvSpPr txBox="1">
            <a:spLocks noChangeArrowheads="1"/>
          </p:cNvSpPr>
          <p:nvPr/>
        </p:nvSpPr>
        <p:spPr>
          <a:xfrm>
            <a:off x="6749127" y="1382114"/>
            <a:ext cx="1318288" cy="399081"/>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smtClean="0"/>
              <a:t>For Itself</a:t>
            </a:r>
            <a:endParaRPr lang="en-US" altLang="en-US" dirty="0"/>
          </a:p>
        </p:txBody>
      </p:sp>
      <p:sp>
        <p:nvSpPr>
          <p:cNvPr id="15" name="Rectangle 54">
            <a:extLst>
              <a:ext uri="{FF2B5EF4-FFF2-40B4-BE49-F238E27FC236}">
                <a16:creationId xmlns="" xmlns:a16="http://schemas.microsoft.com/office/drawing/2014/main" id="{9FA20CB3-64DA-4045-AE15-D432A36D89BB}"/>
              </a:ext>
            </a:extLst>
          </p:cNvPr>
          <p:cNvSpPr txBox="1">
            <a:spLocks noChangeArrowheads="1"/>
          </p:cNvSpPr>
          <p:nvPr/>
        </p:nvSpPr>
        <p:spPr>
          <a:xfrm>
            <a:off x="6515275" y="4109250"/>
            <a:ext cx="1785991" cy="553493"/>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smtClean="0"/>
              <a:t>For Animals and Humans</a:t>
            </a:r>
            <a:endParaRPr lang="en-US" altLang="en-US" dirty="0"/>
          </a:p>
        </p:txBody>
      </p:sp>
    </p:spTree>
    <p:extLst>
      <p:ext uri="{BB962C8B-B14F-4D97-AF65-F5344CB8AC3E}">
        <p14:creationId xmlns:p14="http://schemas.microsoft.com/office/powerpoint/2010/main" val="17090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6128626"/>
            <a:ext cx="5043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400" dirty="0"/>
          </a:p>
        </p:txBody>
      </p:sp>
      <p:sp>
        <p:nvSpPr>
          <p:cNvPr id="13" name="Oval 12"/>
          <p:cNvSpPr/>
          <p:nvPr/>
        </p:nvSpPr>
        <p:spPr>
          <a:xfrm>
            <a:off x="3450419" y="2876664"/>
            <a:ext cx="1194153" cy="11728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5" y="43547"/>
            <a:ext cx="8868064" cy="521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450419" y="2876664"/>
            <a:ext cx="1194153" cy="11728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1045110" y="4874727"/>
            <a:ext cx="6981371" cy="1228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dirty="0" smtClean="0"/>
              <a:t>Where are the Goodyear tires made?</a:t>
            </a:r>
          </a:p>
        </p:txBody>
      </p:sp>
      <p:sp>
        <p:nvSpPr>
          <p:cNvPr id="8"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5413829" y="421553"/>
            <a:ext cx="3555999" cy="130565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My Niece’s</a:t>
            </a:r>
          </a:p>
          <a:p>
            <a:pPr>
              <a:lnSpc>
                <a:spcPct val="80000"/>
              </a:lnSpc>
            </a:pPr>
            <a:endParaRPr lang="en-US" altLang="en-US" sz="3400" dirty="0"/>
          </a:p>
          <a:p>
            <a:pPr>
              <a:lnSpc>
                <a:spcPct val="80000"/>
              </a:lnSpc>
            </a:pPr>
            <a:r>
              <a:rPr lang="en-US" altLang="en-US" sz="3400" dirty="0" smtClean="0"/>
              <a:t>8000 Acre Farm</a:t>
            </a:r>
          </a:p>
          <a:p>
            <a:pPr>
              <a:lnSpc>
                <a:spcPct val="80000"/>
              </a:lnSpc>
            </a:pPr>
            <a:endParaRPr lang="en-US" altLang="en-US" sz="3400" dirty="0"/>
          </a:p>
          <a:p>
            <a:pPr>
              <a:lnSpc>
                <a:spcPct val="80000"/>
              </a:lnSpc>
            </a:pPr>
            <a:r>
              <a:rPr lang="en-US" altLang="en-US" sz="3400" dirty="0" smtClean="0"/>
              <a:t>In Dayton </a:t>
            </a:r>
            <a:r>
              <a:rPr lang="en-US" altLang="en-US" sz="3400" dirty="0" err="1" smtClean="0"/>
              <a:t>Wa</a:t>
            </a:r>
            <a:r>
              <a:rPr lang="en-US" altLang="en-US" sz="3400" dirty="0" smtClean="0"/>
              <a:t> 2022</a:t>
            </a:r>
            <a:endParaRPr lang="en-US" altLang="en-US" sz="3400" dirty="0"/>
          </a:p>
        </p:txBody>
      </p:sp>
      <p:sp>
        <p:nvSpPr>
          <p:cNvPr id="10"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754744" y="5382727"/>
            <a:ext cx="8055428" cy="14825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a:p>
            <a:pPr>
              <a:lnSpc>
                <a:spcPct val="80000"/>
              </a:lnSpc>
            </a:pPr>
            <a:r>
              <a:rPr lang="en-US" altLang="en-US" sz="3200" dirty="0" smtClean="0"/>
              <a:t>What happens to the whole process of making bread if Goodyear stops making tires?</a:t>
            </a:r>
            <a:endParaRPr lang="en-US" altLang="en-US" sz="3200" dirty="0"/>
          </a:p>
        </p:txBody>
      </p:sp>
    </p:spTree>
    <p:extLst>
      <p:ext uri="{BB962C8B-B14F-4D97-AF65-F5344CB8AC3E}">
        <p14:creationId xmlns:p14="http://schemas.microsoft.com/office/powerpoint/2010/main" val="40723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6128626"/>
            <a:ext cx="5043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400" dirty="0"/>
          </a:p>
        </p:txBody>
      </p:sp>
      <p:pic>
        <p:nvPicPr>
          <p:cNvPr id="5124" name="Picture 4" descr="Image result for Palouse young wheat 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38" y="3119689"/>
            <a:ext cx="5082342" cy="36016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iddle of the summer.? Maturing wheat field and old barn. Palouse, Washington, USA - Pal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3" y="278587"/>
            <a:ext cx="3140428" cy="472518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Palouse young wheat p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501" y="195338"/>
            <a:ext cx="3850779" cy="271819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flipH="1">
            <a:off x="6625772" y="1452617"/>
            <a:ext cx="653142" cy="4209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227254" y="4118398"/>
            <a:ext cx="653142" cy="4209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3923938" y="1449802"/>
            <a:ext cx="653142" cy="4209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130629" y="5526917"/>
            <a:ext cx="3648434" cy="96639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Photosynthesis Factory</a:t>
            </a:r>
          </a:p>
          <a:p>
            <a:pPr>
              <a:lnSpc>
                <a:spcPct val="80000"/>
              </a:lnSpc>
            </a:pPr>
            <a:r>
              <a:rPr lang="en-US" altLang="en-US" sz="3400" dirty="0" smtClean="0"/>
              <a:t>At Work</a:t>
            </a:r>
            <a:endParaRPr lang="en-US" altLang="en-US" sz="3400" dirty="0"/>
          </a:p>
        </p:txBody>
      </p:sp>
    </p:spTree>
    <p:extLst>
      <p:ext uri="{BB962C8B-B14F-4D97-AF65-F5344CB8AC3E}">
        <p14:creationId xmlns:p14="http://schemas.microsoft.com/office/powerpoint/2010/main" val="55749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6128626"/>
            <a:ext cx="5043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Plant Cell Structure</a:t>
            </a:r>
            <a:endParaRPr lang="en-US" altLang="en-US" sz="3400" dirty="0"/>
          </a:p>
        </p:txBody>
      </p:sp>
      <p:pic>
        <p:nvPicPr>
          <p:cNvPr id="4102" name="Picture 6" descr="Plant Cell Parts - Biology W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62" y="111326"/>
            <a:ext cx="8115915" cy="614780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505504" y="2158861"/>
            <a:ext cx="1063689" cy="10263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oss leaf chloroplasts under microscope 1000x - Ceratodon purpureu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 y="770125"/>
            <a:ext cx="8809148" cy="4955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037349" y="5973821"/>
            <a:ext cx="5043542"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Moss Leaf Chloro</a:t>
            </a:r>
            <a:r>
              <a:rPr lang="en-US" altLang="en-US" sz="3400" dirty="0"/>
              <a:t>p</a:t>
            </a:r>
            <a:r>
              <a:rPr lang="en-US" altLang="en-US" sz="3400" dirty="0" smtClean="0"/>
              <a:t>lasts</a:t>
            </a:r>
            <a:endParaRPr lang="en-US" altLang="en-US" sz="3400" dirty="0"/>
          </a:p>
        </p:txBody>
      </p:sp>
      <p:cxnSp>
        <p:nvCxnSpPr>
          <p:cNvPr id="8" name="Straight Arrow Connector 7"/>
          <p:cNvCxnSpPr/>
          <p:nvPr/>
        </p:nvCxnSpPr>
        <p:spPr>
          <a:xfrm flipH="1" flipV="1">
            <a:off x="4391696" y="4069724"/>
            <a:ext cx="114836" cy="196954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44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Photosynthesis-Light Reaction, Dark Reaction, and Significance - HubP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86" y="38636"/>
            <a:ext cx="7359655" cy="680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3736115" y="6458064"/>
            <a:ext cx="1363917" cy="27675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smtClean="0"/>
              <a:t>Chlorophyll</a:t>
            </a:r>
            <a:endParaRPr lang="en-US" altLang="en-US" sz="1600" b="1" dirty="0"/>
          </a:p>
        </p:txBody>
      </p:sp>
      <p:cxnSp>
        <p:nvCxnSpPr>
          <p:cNvPr id="5" name="Straight Arrow Connector 4"/>
          <p:cNvCxnSpPr>
            <a:stCxn id="4" idx="0"/>
          </p:cNvCxnSpPr>
          <p:nvPr/>
        </p:nvCxnSpPr>
        <p:spPr>
          <a:xfrm flipH="1" flipV="1">
            <a:off x="3374266" y="4559123"/>
            <a:ext cx="1043808" cy="189894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77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e structure of Chlorophyll a and b.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01" y="261257"/>
            <a:ext cx="8767081" cy="618852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29208" y="429208"/>
            <a:ext cx="1063689" cy="10263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513" y="3395953"/>
            <a:ext cx="1063689" cy="10263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034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2" y="1136877"/>
            <a:ext cx="4522814" cy="45228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Documents\Photos 2022 12-5-22\Flowers July 2022\DSCF04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217" y="1633877"/>
            <a:ext cx="4310643" cy="32180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bing.com/th?id=OIP.rmkjeuw84m6qkYHMhBr4QwHaHa&amp;pid=3.1&amp;cb=&amp;w=300&amp;h=30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65" y="4851892"/>
            <a:ext cx="3280228" cy="1868222"/>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2040465" y="2781426"/>
            <a:ext cx="478971" cy="1233715"/>
          </a:xfrm>
          <a:prstGeom prst="downArrow">
            <a:avLst/>
          </a:prstGeom>
          <a:solidFill>
            <a:srgbClr val="74B23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7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Photosynthesis-Light Reaction, Dark Reaction, and Significance - HubP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86" y="38636"/>
            <a:ext cx="7359655" cy="680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3736115" y="6458064"/>
            <a:ext cx="1363917" cy="27675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smtClean="0"/>
              <a:t>Chlorophyll</a:t>
            </a:r>
            <a:endParaRPr lang="en-US" altLang="en-US" sz="1600" b="1" dirty="0"/>
          </a:p>
        </p:txBody>
      </p:sp>
      <p:cxnSp>
        <p:nvCxnSpPr>
          <p:cNvPr id="5" name="Straight Arrow Connector 4"/>
          <p:cNvCxnSpPr>
            <a:stCxn id="4" idx="0"/>
          </p:cNvCxnSpPr>
          <p:nvPr/>
        </p:nvCxnSpPr>
        <p:spPr>
          <a:xfrm flipH="1" flipV="1">
            <a:off x="3374266" y="4559123"/>
            <a:ext cx="1043808" cy="189894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859115" y="2307769"/>
            <a:ext cx="2714171" cy="41502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9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ight-dependent reactions involve two photosytems (II and I) and an electron transport chain that are all embedded in the thylakoid membrane. Light that is harvested from PSII causes an excited electron of the chlorophyll *a* special pair to be passed down an electron transport chain (Pq, Cyt, and Pc) to PSI. The electron lost from the chlorophyll *a* special pair is replenished by splitting water.&#10;&#10; The passing of the electron in the first part of the electron transport chain causes protons to be pumped from the stroma to the thylakoid lumen. A concentration gradient formed (with a higher concentration of protons in the thylakoid lumen than in the stroma). Protons diffuse out of the thylakoid lumen through the enzyme, ATP synthase, producing ATP in the process.&#10;&#10;Once the electron reaches PSI, it joins its chlorophyll *a* special pair and re-excited by the absorption of light. It proceeds down a second part of the electron transport chain (Fd and NADP$^+$ reductase) and reduces NADP$^+$ to form NADPH. The electron lost from the chlorophyll *a* special pair is replenished by electrons flowing from PS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04" y="335902"/>
            <a:ext cx="8099416" cy="60799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 xmlns:a16="http://schemas.microsoft.com/office/drawing/2014/main" id="{FD192986-43EF-4E1C-8FFB-3BD9C7922AD5}"/>
              </a:ext>
            </a:extLst>
          </p:cNvPr>
          <p:cNvSpPr txBox="1">
            <a:spLocks/>
          </p:cNvSpPr>
          <p:nvPr/>
        </p:nvSpPr>
        <p:spPr>
          <a:xfrm>
            <a:off x="1596825" y="859399"/>
            <a:ext cx="1044391" cy="437271"/>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Step 1</a:t>
            </a:r>
            <a:endParaRPr lang="en-US" sz="3600" b="1" dirty="0">
              <a:solidFill>
                <a:srgbClr val="FF0000"/>
              </a:solidFill>
            </a:endParaRPr>
          </a:p>
        </p:txBody>
      </p:sp>
    </p:spTree>
    <p:extLst>
      <p:ext uri="{BB962C8B-B14F-4D97-AF65-F5344CB8AC3E}">
        <p14:creationId xmlns:p14="http://schemas.microsoft.com/office/powerpoint/2010/main" val="30805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otosystem 1 And 2 Diagram - Drivenheisen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0" y="478971"/>
            <a:ext cx="9000451" cy="537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8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1602" y="6030817"/>
            <a:ext cx="2133600" cy="365125"/>
          </a:xfrm>
        </p:spPr>
        <p:txBody>
          <a:bodyPr/>
          <a:lstStyle/>
          <a:p>
            <a:fld id="{BB505C3B-F117-4322-996A-3271CB361D87}" type="slidenum">
              <a:rPr lang="en-US" smtClean="0">
                <a:solidFill>
                  <a:schemeClr val="tx1"/>
                </a:solidFill>
              </a:rPr>
              <a:pPr/>
              <a:t>5</a:t>
            </a:fld>
            <a:endParaRPr lang="en-US" dirty="0">
              <a:solidFill>
                <a:schemeClr val="tx1"/>
              </a:solidFill>
            </a:endParaRPr>
          </a:p>
        </p:txBody>
      </p:sp>
      <p:sp>
        <p:nvSpPr>
          <p:cNvPr id="5" name="Rectangle 4"/>
          <p:cNvSpPr/>
          <p:nvPr/>
        </p:nvSpPr>
        <p:spPr>
          <a:xfrm>
            <a:off x="83932" y="115233"/>
            <a:ext cx="8958470" cy="2431435"/>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Photosynthesis</a:t>
            </a: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a </a:t>
            </a:r>
            <a:r>
              <a:rPr lang="en-US" sz="6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Chemical Factory</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Inside the Plant: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2" descr="Interesting Information &amp; Facts About Photosynthesis for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0252" y="936649"/>
            <a:ext cx="1283858" cy="877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teresting Information &amp; Facts About Photosynthesis for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81" y="969544"/>
            <a:ext cx="1283858" cy="87763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 xmlns:a16="http://schemas.microsoft.com/office/drawing/2014/main" id="{162324CE-DC06-4FAD-A03C-26674121808B}"/>
              </a:ext>
            </a:extLst>
          </p:cNvPr>
          <p:cNvSpPr txBox="1">
            <a:spLocks/>
          </p:cNvSpPr>
          <p:nvPr/>
        </p:nvSpPr>
        <p:spPr>
          <a:xfrm>
            <a:off x="3306436" y="2744141"/>
            <a:ext cx="2513462" cy="85634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700" dirty="0" smtClean="0"/>
              <a:t>Chemical</a:t>
            </a:r>
            <a:r>
              <a:rPr lang="en-US" sz="6000" dirty="0" smtClean="0"/>
              <a:t> Energy</a:t>
            </a:r>
            <a:endParaRPr lang="en-US" sz="6000" dirty="0">
              <a:solidFill>
                <a:srgbClr val="FF0000"/>
              </a:solidFill>
            </a:endParaRPr>
          </a:p>
        </p:txBody>
      </p:sp>
      <p:sp>
        <p:nvSpPr>
          <p:cNvPr id="10" name="Title 4">
            <a:extLst>
              <a:ext uri="{FF2B5EF4-FFF2-40B4-BE49-F238E27FC236}">
                <a16:creationId xmlns="" xmlns:a16="http://schemas.microsoft.com/office/drawing/2014/main" id="{162324CE-DC06-4FAD-A03C-26674121808B}"/>
              </a:ext>
            </a:extLst>
          </p:cNvPr>
          <p:cNvSpPr txBox="1">
            <a:spLocks/>
          </p:cNvSpPr>
          <p:nvPr/>
        </p:nvSpPr>
        <p:spPr>
          <a:xfrm>
            <a:off x="6528275" y="2727201"/>
            <a:ext cx="2514127" cy="10113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Sugars (Glucose) </a:t>
            </a:r>
            <a:endParaRPr lang="en-US" sz="3200" dirty="0">
              <a:solidFill>
                <a:srgbClr val="FF0000"/>
              </a:solidFill>
            </a:endParaRPr>
          </a:p>
        </p:txBody>
      </p:sp>
      <p:sp>
        <p:nvSpPr>
          <p:cNvPr id="11" name="Title 4">
            <a:extLst>
              <a:ext uri="{FF2B5EF4-FFF2-40B4-BE49-F238E27FC236}">
                <a16:creationId xmlns="" xmlns:a16="http://schemas.microsoft.com/office/drawing/2014/main" id="{162324CE-DC06-4FAD-A03C-26674121808B}"/>
              </a:ext>
            </a:extLst>
          </p:cNvPr>
          <p:cNvSpPr txBox="1">
            <a:spLocks/>
          </p:cNvSpPr>
          <p:nvPr/>
        </p:nvSpPr>
        <p:spPr>
          <a:xfrm>
            <a:off x="3306436" y="3788230"/>
            <a:ext cx="2815770" cy="105954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Plant Metabolism</a:t>
            </a:r>
            <a:endParaRPr lang="en-US" sz="3200" dirty="0">
              <a:solidFill>
                <a:srgbClr val="FF0000"/>
              </a:solidFill>
            </a:endParaRPr>
          </a:p>
        </p:txBody>
      </p:sp>
      <p:sp>
        <p:nvSpPr>
          <p:cNvPr id="12" name="Title 4">
            <a:extLst>
              <a:ext uri="{FF2B5EF4-FFF2-40B4-BE49-F238E27FC236}">
                <a16:creationId xmlns="" xmlns:a16="http://schemas.microsoft.com/office/drawing/2014/main" id="{162324CE-DC06-4FAD-A03C-26674121808B}"/>
              </a:ext>
            </a:extLst>
          </p:cNvPr>
          <p:cNvSpPr txBox="1">
            <a:spLocks/>
          </p:cNvSpPr>
          <p:nvPr/>
        </p:nvSpPr>
        <p:spPr>
          <a:xfrm>
            <a:off x="0" y="5312229"/>
            <a:ext cx="9090709" cy="142287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Manufacture of Plant Bio-Chemicals and Structure</a:t>
            </a:r>
          </a:p>
          <a:p>
            <a:r>
              <a:rPr lang="en-US" sz="3200" dirty="0" smtClean="0"/>
              <a:t>(starch, carbohydrates, amino acids, proteins, enzymes, cellulose, DNA, RNA, Vitamins, ETC) </a:t>
            </a:r>
          </a:p>
        </p:txBody>
      </p:sp>
      <p:pic>
        <p:nvPicPr>
          <p:cNvPr id="1026" name="Picture 2" descr="Image result for Summer S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81" y="2727201"/>
            <a:ext cx="2281897" cy="152126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2728686" y="3232882"/>
            <a:ext cx="508000" cy="72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11748" y="3165055"/>
            <a:ext cx="508000" cy="72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756309" y="3788230"/>
            <a:ext cx="0" cy="5225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66125" y="4303487"/>
            <a:ext cx="1419213"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18756" y="4891315"/>
            <a:ext cx="0" cy="38415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systems are structures within the thylakoid membrane that harvest light and convert it to chemical energy.  Each photosystem is composed of several light-harvesting complexes that surround a reaction center. Pigments within the light-harvesting complexes absorb light and pass energy to a special pair of chlorophyll *a* molecules in the reaction center. The absorbed energy cause an electron from the chlorophyll *a* to be passed to a primary electron accep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12" y="162475"/>
            <a:ext cx="7794106" cy="662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18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ight-dependent reactions involve two photosytems (II and I) and an electron transport chain that are all embedded in the thylakoid membrane. Light that is harvested from PSII causes an excited electron of the chlorophyll *a* special pair to be passed down an electron transport chain (Pq, Cyt, and Pc) to PSI. The electron lost from the chlorophyll *a* special pair is replenished by splitting water.&#10;&#10; The passing of the electron in the first part of the electron transport chain causes protons to be pumped from the stroma to the thylakoid lumen. A concentration gradient formed (with a higher concentration of protons in the thylakoid lumen than in the stroma). Protons diffuse out of the thylakoid lumen through the enzyme, ATP synthase, producing ATP in the process.&#10;&#10;Once the electron reaches PSI, it joins its chlorophyll *a* special pair and re-excited by the absorption of light. It proceeds down a second part of the electron transport chain (Fd and NADP$^+$ reductase) and reduces NADP$^+$ to form NADPH. The electron lost from the chlorophyll *a* special pair is replenished by electrons flowing from PS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04" y="335902"/>
            <a:ext cx="8099416" cy="60799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 xmlns:a16="http://schemas.microsoft.com/office/drawing/2014/main" id="{FD192986-43EF-4E1C-8FFB-3BD9C7922AD5}"/>
              </a:ext>
            </a:extLst>
          </p:cNvPr>
          <p:cNvSpPr txBox="1">
            <a:spLocks/>
          </p:cNvSpPr>
          <p:nvPr/>
        </p:nvSpPr>
        <p:spPr>
          <a:xfrm>
            <a:off x="1596825" y="859399"/>
            <a:ext cx="1044391" cy="437271"/>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Step 1</a:t>
            </a:r>
            <a:endParaRPr lang="en-US" sz="3600" b="1" dirty="0">
              <a:solidFill>
                <a:srgbClr val="FF0000"/>
              </a:solidFill>
            </a:endParaRPr>
          </a:p>
        </p:txBody>
      </p:sp>
      <p:sp>
        <p:nvSpPr>
          <p:cNvPr id="5" name="Title 4">
            <a:extLst>
              <a:ext uri="{FF2B5EF4-FFF2-40B4-BE49-F238E27FC236}">
                <a16:creationId xmlns="" xmlns:a16="http://schemas.microsoft.com/office/drawing/2014/main" id="{FD192986-43EF-4E1C-8FFB-3BD9C7922AD5}"/>
              </a:ext>
            </a:extLst>
          </p:cNvPr>
          <p:cNvSpPr txBox="1">
            <a:spLocks/>
          </p:cNvSpPr>
          <p:nvPr/>
        </p:nvSpPr>
        <p:spPr>
          <a:xfrm>
            <a:off x="3805874" y="1208467"/>
            <a:ext cx="310272" cy="334850"/>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3</a:t>
            </a:r>
            <a:endParaRPr lang="en-US" sz="3600" b="1" dirty="0">
              <a:solidFill>
                <a:srgbClr val="FF0000"/>
              </a:solidFill>
            </a:endParaRPr>
          </a:p>
        </p:txBody>
      </p:sp>
      <p:sp>
        <p:nvSpPr>
          <p:cNvPr id="6" name="Title 4">
            <a:extLst>
              <a:ext uri="{FF2B5EF4-FFF2-40B4-BE49-F238E27FC236}">
                <a16:creationId xmlns="" xmlns:a16="http://schemas.microsoft.com/office/drawing/2014/main" id="{FD192986-43EF-4E1C-8FFB-3BD9C7922AD5}"/>
              </a:ext>
            </a:extLst>
          </p:cNvPr>
          <p:cNvSpPr txBox="1">
            <a:spLocks/>
          </p:cNvSpPr>
          <p:nvPr/>
        </p:nvSpPr>
        <p:spPr>
          <a:xfrm>
            <a:off x="3833400" y="3041032"/>
            <a:ext cx="310272" cy="334850"/>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a:solidFill>
                  <a:srgbClr val="FF0000"/>
                </a:solidFill>
              </a:rPr>
              <a:t>4</a:t>
            </a:r>
          </a:p>
        </p:txBody>
      </p:sp>
      <p:sp>
        <p:nvSpPr>
          <p:cNvPr id="7" name="Title 4">
            <a:extLst>
              <a:ext uri="{FF2B5EF4-FFF2-40B4-BE49-F238E27FC236}">
                <a16:creationId xmlns="" xmlns:a16="http://schemas.microsoft.com/office/drawing/2014/main" id="{FD192986-43EF-4E1C-8FFB-3BD9C7922AD5}"/>
              </a:ext>
            </a:extLst>
          </p:cNvPr>
          <p:cNvSpPr txBox="1">
            <a:spLocks/>
          </p:cNvSpPr>
          <p:nvPr/>
        </p:nvSpPr>
        <p:spPr>
          <a:xfrm>
            <a:off x="4846539" y="1208467"/>
            <a:ext cx="310272" cy="334850"/>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5</a:t>
            </a:r>
            <a:endParaRPr lang="en-US" sz="3600" b="1" dirty="0">
              <a:solidFill>
                <a:srgbClr val="FF0000"/>
              </a:solidFill>
            </a:endParaRPr>
          </a:p>
        </p:txBody>
      </p:sp>
      <p:sp>
        <p:nvSpPr>
          <p:cNvPr id="8" name="Title 4">
            <a:extLst>
              <a:ext uri="{FF2B5EF4-FFF2-40B4-BE49-F238E27FC236}">
                <a16:creationId xmlns="" xmlns:a16="http://schemas.microsoft.com/office/drawing/2014/main" id="{FD192986-43EF-4E1C-8FFB-3BD9C7922AD5}"/>
              </a:ext>
            </a:extLst>
          </p:cNvPr>
          <p:cNvSpPr txBox="1">
            <a:spLocks/>
          </p:cNvSpPr>
          <p:nvPr/>
        </p:nvSpPr>
        <p:spPr>
          <a:xfrm>
            <a:off x="5621677" y="1124751"/>
            <a:ext cx="310272" cy="334850"/>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6</a:t>
            </a:r>
            <a:endParaRPr lang="en-US" sz="3600" b="1" dirty="0">
              <a:solidFill>
                <a:srgbClr val="FF0000"/>
              </a:solidFill>
            </a:endParaRPr>
          </a:p>
        </p:txBody>
      </p:sp>
      <p:sp>
        <p:nvSpPr>
          <p:cNvPr id="9" name="Title 4">
            <a:extLst>
              <a:ext uri="{FF2B5EF4-FFF2-40B4-BE49-F238E27FC236}">
                <a16:creationId xmlns="" xmlns:a16="http://schemas.microsoft.com/office/drawing/2014/main" id="{FD192986-43EF-4E1C-8FFB-3BD9C7922AD5}"/>
              </a:ext>
            </a:extLst>
          </p:cNvPr>
          <p:cNvSpPr txBox="1">
            <a:spLocks/>
          </p:cNvSpPr>
          <p:nvPr/>
        </p:nvSpPr>
        <p:spPr>
          <a:xfrm>
            <a:off x="7146766" y="738386"/>
            <a:ext cx="496047" cy="429298"/>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r>
              <a:rPr lang="en-US" sz="6400" b="1" dirty="0" smtClean="0">
                <a:solidFill>
                  <a:srgbClr val="FF0000"/>
                </a:solidFill>
              </a:rPr>
              <a:t>7</a:t>
            </a:r>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p:txBody>
      </p:sp>
      <p:sp>
        <p:nvSpPr>
          <p:cNvPr id="10" name="Title 4">
            <a:extLst>
              <a:ext uri="{FF2B5EF4-FFF2-40B4-BE49-F238E27FC236}">
                <a16:creationId xmlns="" xmlns:a16="http://schemas.microsoft.com/office/drawing/2014/main" id="{FD192986-43EF-4E1C-8FFB-3BD9C7922AD5}"/>
              </a:ext>
            </a:extLst>
          </p:cNvPr>
          <p:cNvSpPr txBox="1">
            <a:spLocks/>
          </p:cNvSpPr>
          <p:nvPr/>
        </p:nvSpPr>
        <p:spPr>
          <a:xfrm>
            <a:off x="5986660" y="4250026"/>
            <a:ext cx="414140" cy="334850"/>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8</a:t>
            </a:r>
            <a:endParaRPr lang="en-US" sz="3600" b="1" dirty="0">
              <a:solidFill>
                <a:srgbClr val="FF0000"/>
              </a:solidFill>
            </a:endParaRPr>
          </a:p>
        </p:txBody>
      </p:sp>
      <p:sp>
        <p:nvSpPr>
          <p:cNvPr id="11" name="Title 4">
            <a:extLst>
              <a:ext uri="{FF2B5EF4-FFF2-40B4-BE49-F238E27FC236}">
                <a16:creationId xmlns="" xmlns:a16="http://schemas.microsoft.com/office/drawing/2014/main" id="{FD192986-43EF-4E1C-8FFB-3BD9C7922AD5}"/>
              </a:ext>
            </a:extLst>
          </p:cNvPr>
          <p:cNvSpPr txBox="1">
            <a:spLocks/>
          </p:cNvSpPr>
          <p:nvPr/>
        </p:nvSpPr>
        <p:spPr>
          <a:xfrm>
            <a:off x="1995045" y="3208457"/>
            <a:ext cx="436703" cy="334850"/>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smtClean="0">
                <a:solidFill>
                  <a:srgbClr val="FF0000"/>
                </a:solidFill>
              </a:rPr>
              <a:t>2</a:t>
            </a:r>
            <a:endParaRPr lang="en-US" sz="3600" b="1" dirty="0">
              <a:solidFill>
                <a:srgbClr val="FF0000"/>
              </a:solidFill>
            </a:endParaRPr>
          </a:p>
        </p:txBody>
      </p:sp>
      <p:sp>
        <p:nvSpPr>
          <p:cNvPr id="12" name="Title 4">
            <a:extLst>
              <a:ext uri="{FF2B5EF4-FFF2-40B4-BE49-F238E27FC236}">
                <a16:creationId xmlns="" xmlns:a16="http://schemas.microsoft.com/office/drawing/2014/main" id="{FD192986-43EF-4E1C-8FFB-3BD9C7922AD5}"/>
              </a:ext>
            </a:extLst>
          </p:cNvPr>
          <p:cNvSpPr txBox="1">
            <a:spLocks/>
          </p:cNvSpPr>
          <p:nvPr/>
        </p:nvSpPr>
        <p:spPr>
          <a:xfrm>
            <a:off x="8240332" y="3041033"/>
            <a:ext cx="839273" cy="716924"/>
          </a:xfrm>
          <a:prstGeom prst="rect">
            <a:avLst/>
          </a:prstGeom>
          <a:ln w="31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r>
              <a:rPr lang="en-US" sz="6400" b="1" dirty="0" smtClean="0">
                <a:solidFill>
                  <a:srgbClr val="FF0000"/>
                </a:solidFill>
              </a:rPr>
              <a:t>CALVIN</a:t>
            </a:r>
          </a:p>
          <a:p>
            <a:r>
              <a:rPr lang="en-US" sz="6400" b="1" dirty="0" smtClean="0">
                <a:solidFill>
                  <a:srgbClr val="FF0000"/>
                </a:solidFill>
              </a:rPr>
              <a:t>CYCLE</a:t>
            </a:r>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endParaRPr lang="en-US" sz="3600" b="1" dirty="0" smtClean="0">
              <a:solidFill>
                <a:srgbClr val="FF0000"/>
              </a:solidFill>
            </a:endParaRPr>
          </a:p>
          <a:p>
            <a:endParaRPr lang="en-US" sz="3600" b="1" dirty="0">
              <a:solidFill>
                <a:srgbClr val="FF0000"/>
              </a:solidFill>
            </a:endParaRPr>
          </a:p>
          <a:p>
            <a:r>
              <a:rPr lang="en-US" sz="3600" b="1" dirty="0" smtClean="0">
                <a:solidFill>
                  <a:srgbClr val="FF0000"/>
                </a:solidFill>
              </a:rPr>
              <a:t>a</a:t>
            </a:r>
            <a:endParaRPr lang="en-US" sz="3600" b="1" dirty="0">
              <a:solidFill>
                <a:srgbClr val="FF0000"/>
              </a:solidFill>
            </a:endParaRPr>
          </a:p>
        </p:txBody>
      </p:sp>
      <p:cxnSp>
        <p:nvCxnSpPr>
          <p:cNvPr id="14" name="Straight Connector 13"/>
          <p:cNvCxnSpPr/>
          <p:nvPr/>
        </p:nvCxnSpPr>
        <p:spPr>
          <a:xfrm>
            <a:off x="7642813" y="1335109"/>
            <a:ext cx="10171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652454" y="1335109"/>
            <a:ext cx="1" cy="15384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02733" y="5814810"/>
            <a:ext cx="13497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644939" y="3979572"/>
            <a:ext cx="0" cy="18609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 xmlns:a16="http://schemas.microsoft.com/office/drawing/2014/main" id="{FD192986-43EF-4E1C-8FFB-3BD9C7922AD5}"/>
              </a:ext>
            </a:extLst>
          </p:cNvPr>
          <p:cNvSpPr txBox="1">
            <a:spLocks/>
          </p:cNvSpPr>
          <p:nvPr/>
        </p:nvSpPr>
        <p:spPr>
          <a:xfrm>
            <a:off x="1423145" y="268967"/>
            <a:ext cx="1780981" cy="7137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smtClean="0"/>
              <a:t>NADPH</a:t>
            </a:r>
            <a:endParaRPr lang="en-US" sz="3600" dirty="0"/>
          </a:p>
        </p:txBody>
      </p:sp>
      <p:pic>
        <p:nvPicPr>
          <p:cNvPr id="3074" name="Picture 2" descr="NAD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1" y="1017748"/>
            <a:ext cx="4494310" cy="44943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denosine-5'-triphosph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06" y="1017747"/>
            <a:ext cx="4494311" cy="449431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 xmlns:a16="http://schemas.microsoft.com/office/drawing/2014/main" id="{FD192986-43EF-4E1C-8FFB-3BD9C7922AD5}"/>
              </a:ext>
            </a:extLst>
          </p:cNvPr>
          <p:cNvSpPr txBox="1">
            <a:spLocks/>
          </p:cNvSpPr>
          <p:nvPr/>
        </p:nvSpPr>
        <p:spPr>
          <a:xfrm>
            <a:off x="6384158" y="280630"/>
            <a:ext cx="913405" cy="7137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smtClean="0"/>
              <a:t>ATP</a:t>
            </a:r>
            <a:endParaRPr lang="en-US" sz="3600" dirty="0"/>
          </a:p>
        </p:txBody>
      </p:sp>
      <p:sp>
        <p:nvSpPr>
          <p:cNvPr id="10" name="Title 4">
            <a:extLst>
              <a:ext uri="{FF2B5EF4-FFF2-40B4-BE49-F238E27FC236}">
                <a16:creationId xmlns="" xmlns:a16="http://schemas.microsoft.com/office/drawing/2014/main" id="{FD192986-43EF-4E1C-8FFB-3BD9C7922AD5}"/>
              </a:ext>
            </a:extLst>
          </p:cNvPr>
          <p:cNvSpPr txBox="1">
            <a:spLocks/>
          </p:cNvSpPr>
          <p:nvPr/>
        </p:nvSpPr>
        <p:spPr>
          <a:xfrm>
            <a:off x="5368131" y="5852431"/>
            <a:ext cx="2945459" cy="7137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Adenosine triphosphate</a:t>
            </a:r>
          </a:p>
        </p:txBody>
      </p:sp>
      <p:sp>
        <p:nvSpPr>
          <p:cNvPr id="11" name="Title 4">
            <a:extLst>
              <a:ext uri="{FF2B5EF4-FFF2-40B4-BE49-F238E27FC236}">
                <a16:creationId xmlns="" xmlns:a16="http://schemas.microsoft.com/office/drawing/2014/main" id="{FD192986-43EF-4E1C-8FFB-3BD9C7922AD5}"/>
              </a:ext>
            </a:extLst>
          </p:cNvPr>
          <p:cNvSpPr txBox="1">
            <a:spLocks/>
          </p:cNvSpPr>
          <p:nvPr/>
        </p:nvSpPr>
        <p:spPr>
          <a:xfrm>
            <a:off x="359455" y="5867270"/>
            <a:ext cx="3908360" cy="7137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Nicotinamide adenine dinucleotide phosphate.</a:t>
            </a:r>
          </a:p>
        </p:txBody>
      </p:sp>
      <p:sp>
        <p:nvSpPr>
          <p:cNvPr id="12" name="Oval 11"/>
          <p:cNvSpPr/>
          <p:nvPr/>
        </p:nvSpPr>
        <p:spPr>
          <a:xfrm>
            <a:off x="7875040" y="1903444"/>
            <a:ext cx="1063689" cy="10263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04126" y="2751719"/>
            <a:ext cx="1063689" cy="10263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826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Photosynthesis-Light Reaction, Dark Reaction, and Significance - HubP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86" y="38636"/>
            <a:ext cx="7359655" cy="680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602775" y="4925478"/>
            <a:ext cx="1363917" cy="27675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1600" b="1" dirty="0" smtClean="0"/>
              <a:t>Chlorophyll</a:t>
            </a:r>
            <a:endParaRPr lang="en-US" altLang="en-US" sz="1600" b="1" dirty="0"/>
          </a:p>
        </p:txBody>
      </p:sp>
      <p:cxnSp>
        <p:nvCxnSpPr>
          <p:cNvPr id="5" name="Straight Arrow Connector 4"/>
          <p:cNvCxnSpPr/>
          <p:nvPr/>
        </p:nvCxnSpPr>
        <p:spPr>
          <a:xfrm flipH="1">
            <a:off x="6439439" y="1738650"/>
            <a:ext cx="1223491"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own Arrow 1"/>
          <p:cNvSpPr/>
          <p:nvPr/>
        </p:nvSpPr>
        <p:spPr>
          <a:xfrm flipV="1">
            <a:off x="4045041" y="5063856"/>
            <a:ext cx="1238159" cy="1777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74171" y="5621222"/>
            <a:ext cx="788274"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rot="16200000" flipV="1">
            <a:off x="6835655" y="5351700"/>
            <a:ext cx="1238159" cy="1777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4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an Academy | Photosynthesis, Photosynthesis lessons, Photosynthesis and cellular 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33" y="164667"/>
            <a:ext cx="6835693" cy="67821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899927" y="92512"/>
            <a:ext cx="1233679" cy="4633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b="1" dirty="0" smtClean="0">
                <a:solidFill>
                  <a:srgbClr val="FF0000"/>
                </a:solidFill>
              </a:rPr>
              <a:t>STEP 1</a:t>
            </a:r>
            <a:endParaRPr lang="en-US" altLang="en-US" sz="2800" b="1" dirty="0">
              <a:solidFill>
                <a:srgbClr val="FF0000"/>
              </a:solidFill>
            </a:endParaRPr>
          </a:p>
        </p:txBody>
      </p:sp>
      <p:sp>
        <p:nvSpPr>
          <p:cNvPr id="23"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3274059" y="2095104"/>
            <a:ext cx="2223889" cy="1759738"/>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800" dirty="0" smtClean="0"/>
              <a:t>CALVIN CYCLE</a:t>
            </a:r>
            <a:endParaRPr lang="en-US" altLang="en-US" sz="4800" b="1" dirty="0"/>
          </a:p>
        </p:txBody>
      </p:sp>
      <p:sp>
        <p:nvSpPr>
          <p:cNvPr id="1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563144" y="1563779"/>
            <a:ext cx="1233679" cy="4633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b="1" dirty="0" smtClean="0">
                <a:solidFill>
                  <a:srgbClr val="FF0000"/>
                </a:solidFill>
              </a:rPr>
              <a:t>START</a:t>
            </a:r>
            <a:endParaRPr lang="en-US" altLang="en-US" sz="2800" b="1" dirty="0">
              <a:solidFill>
                <a:srgbClr val="FF0000"/>
              </a:solidFill>
            </a:endParaRPr>
          </a:p>
        </p:txBody>
      </p:sp>
      <p:sp>
        <p:nvSpPr>
          <p:cNvPr id="16"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7910321" y="2832031"/>
            <a:ext cx="1233679" cy="4633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b="1" dirty="0" smtClean="0">
                <a:solidFill>
                  <a:srgbClr val="FF0000"/>
                </a:solidFill>
              </a:rPr>
              <a:t>STEP 2</a:t>
            </a:r>
            <a:endParaRPr lang="en-US" altLang="en-US" sz="2800" b="1" dirty="0">
              <a:solidFill>
                <a:srgbClr val="FF0000"/>
              </a:solidFill>
            </a:endParaRPr>
          </a:p>
        </p:txBody>
      </p:sp>
      <p:sp>
        <p:nvSpPr>
          <p:cNvPr id="20"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5000207" y="5725800"/>
            <a:ext cx="1233679" cy="4633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b="1" dirty="0" smtClean="0">
                <a:solidFill>
                  <a:srgbClr val="FF0000"/>
                </a:solidFill>
              </a:rPr>
              <a:t>STEP 3</a:t>
            </a:r>
            <a:endParaRPr lang="en-US" altLang="en-US" sz="2800" b="1" dirty="0">
              <a:solidFill>
                <a:srgbClr val="FF0000"/>
              </a:solidFill>
            </a:endParaRPr>
          </a:p>
        </p:txBody>
      </p:sp>
      <p:sp>
        <p:nvSpPr>
          <p:cNvPr id="24"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94343" y="3645578"/>
            <a:ext cx="1233679" cy="4633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b="1" dirty="0" smtClean="0">
                <a:solidFill>
                  <a:srgbClr val="FF0000"/>
                </a:solidFill>
              </a:rPr>
              <a:t>STEP 4</a:t>
            </a:r>
            <a:endParaRPr lang="en-US" altLang="en-US" sz="2800" b="1" dirty="0">
              <a:solidFill>
                <a:srgbClr val="FF0000"/>
              </a:solidFill>
            </a:endParaRPr>
          </a:p>
        </p:txBody>
      </p:sp>
    </p:spTree>
    <p:extLst>
      <p:ext uri="{BB962C8B-B14F-4D97-AF65-F5344CB8AC3E}">
        <p14:creationId xmlns:p14="http://schemas.microsoft.com/office/powerpoint/2010/main" val="33425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6" grpId="0"/>
      <p:bldP spid="20"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ubisco Enzyme Molecule Photograph by Laguna Design/science Photo Library | Fine Art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4" y="108859"/>
            <a:ext cx="6567712" cy="656771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 xmlns:a16="http://schemas.microsoft.com/office/drawing/2014/main" id="{29B91EF4-0E58-402E-B706-1AB361340FB8}"/>
              </a:ext>
            </a:extLst>
          </p:cNvPr>
          <p:cNvSpPr txBox="1">
            <a:spLocks/>
          </p:cNvSpPr>
          <p:nvPr/>
        </p:nvSpPr>
        <p:spPr>
          <a:xfrm>
            <a:off x="6785428" y="2250030"/>
            <a:ext cx="2286002"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err="1" smtClean="0"/>
              <a:t>RubisCo</a:t>
            </a:r>
            <a:r>
              <a:rPr lang="en-US" sz="6000" dirty="0" smtClean="0"/>
              <a:t> Enzyme</a:t>
            </a:r>
            <a:endParaRPr lang="en-US" sz="6000" dirty="0"/>
          </a:p>
        </p:txBody>
      </p:sp>
    </p:spTree>
    <p:extLst>
      <p:ext uri="{BB962C8B-B14F-4D97-AF65-F5344CB8AC3E}">
        <p14:creationId xmlns:p14="http://schemas.microsoft.com/office/powerpoint/2010/main" val="1059904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synthesis-How Plants Make Food | MooMooMath and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315" y="53973"/>
            <a:ext cx="6647543" cy="664754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 xmlns:a16="http://schemas.microsoft.com/office/drawing/2014/main" id="{FD192986-43EF-4E1C-8FFB-3BD9C7922AD5}"/>
              </a:ext>
            </a:extLst>
          </p:cNvPr>
          <p:cNvSpPr txBox="1">
            <a:spLocks/>
          </p:cNvSpPr>
          <p:nvPr/>
        </p:nvSpPr>
        <p:spPr>
          <a:xfrm>
            <a:off x="4500174" y="64275"/>
            <a:ext cx="3482684" cy="7137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smtClean="0"/>
              <a:t>Integrated Chemical Factories</a:t>
            </a:r>
            <a:endParaRPr lang="en-US" sz="3600" dirty="0"/>
          </a:p>
        </p:txBody>
      </p:sp>
    </p:spTree>
    <p:extLst>
      <p:ext uri="{BB962C8B-B14F-4D97-AF65-F5344CB8AC3E}">
        <p14:creationId xmlns:p14="http://schemas.microsoft.com/office/powerpoint/2010/main" val="1245265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lant Cell Parts - Biology W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62" y="111326"/>
            <a:ext cx="8115915" cy="614780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505504" y="2158861"/>
            <a:ext cx="1063689" cy="10263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2206343" y="1902793"/>
            <a:ext cx="1451429" cy="8708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392958" y="2102613"/>
            <a:ext cx="974363" cy="500244"/>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Energy</a:t>
            </a:r>
          </a:p>
          <a:p>
            <a:pPr>
              <a:lnSpc>
                <a:spcPct val="80000"/>
              </a:lnSpc>
            </a:pPr>
            <a:r>
              <a:rPr lang="en-US" altLang="en-US" sz="3400" dirty="0"/>
              <a:t>C</a:t>
            </a:r>
            <a:r>
              <a:rPr lang="en-US" altLang="en-US" sz="3400" dirty="0" smtClean="0"/>
              <a:t>hemicals</a:t>
            </a:r>
            <a:endParaRPr lang="en-US" altLang="en-US" sz="3400" dirty="0"/>
          </a:p>
        </p:txBody>
      </p:sp>
      <p:sp>
        <p:nvSpPr>
          <p:cNvPr id="5"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343924" y="5907325"/>
            <a:ext cx="4450537" cy="1037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dirty="0" smtClean="0"/>
              <a:t>Chloroplasts Supplies Energy and Chemical Building Blocks for Cell Metabolism</a:t>
            </a:r>
            <a:endParaRPr lang="en-US" altLang="en-US" sz="2400" dirty="0"/>
          </a:p>
        </p:txBody>
      </p:sp>
      <p:sp>
        <p:nvSpPr>
          <p:cNvPr id="7"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4794461" y="5907324"/>
            <a:ext cx="4450537" cy="1037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400" dirty="0" smtClean="0"/>
              <a:t>Cell DNA and Components manufacture and support</a:t>
            </a:r>
          </a:p>
          <a:p>
            <a:pPr>
              <a:lnSpc>
                <a:spcPct val="80000"/>
              </a:lnSpc>
            </a:pPr>
            <a:r>
              <a:rPr lang="en-US" altLang="en-US" sz="2400" dirty="0" smtClean="0"/>
              <a:t>Chloroplasts</a:t>
            </a:r>
            <a:endParaRPr lang="en-US" altLang="en-US" sz="2400" dirty="0"/>
          </a:p>
        </p:txBody>
      </p:sp>
      <p:sp>
        <p:nvSpPr>
          <p:cNvPr id="8" name="Right Arrow 7"/>
          <p:cNvSpPr/>
          <p:nvPr/>
        </p:nvSpPr>
        <p:spPr>
          <a:xfrm flipH="1">
            <a:off x="2138946" y="2602857"/>
            <a:ext cx="1451429" cy="8708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54">
            <a:extLst>
              <a:ext uri="{FF2B5EF4-FFF2-40B4-BE49-F238E27FC236}">
                <a16:creationId xmlns="" xmlns:a16="http://schemas.microsoft.com/office/drawing/2014/main" id="{10D9C574-56DE-462F-8B67-5F09A6AFE5A1}"/>
              </a:ext>
            </a:extLst>
          </p:cNvPr>
          <p:cNvSpPr txBox="1">
            <a:spLocks noChangeArrowheads="1"/>
          </p:cNvSpPr>
          <p:nvPr/>
        </p:nvSpPr>
        <p:spPr>
          <a:xfrm>
            <a:off x="2449263" y="2798140"/>
            <a:ext cx="1141112" cy="500244"/>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smtClean="0"/>
              <a:t>Cell Making New Chloroplasts</a:t>
            </a:r>
            <a:endParaRPr lang="en-US" altLang="en-US" sz="3400" dirty="0"/>
          </a:p>
        </p:txBody>
      </p:sp>
    </p:spTree>
    <p:extLst>
      <p:ext uri="{BB962C8B-B14F-4D97-AF65-F5344CB8AC3E}">
        <p14:creationId xmlns:p14="http://schemas.microsoft.com/office/powerpoint/2010/main" val="42656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6" grpId="0"/>
      <p:bldP spid="5" grpId="0"/>
      <p:bldP spid="7" grpId="0"/>
      <p:bldP spid="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125896" y="145775"/>
            <a:ext cx="8892208" cy="648725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smtClean="0"/>
              <a:t>Would you agree that Photosynthesis is an</a:t>
            </a:r>
            <a:br>
              <a:rPr lang="en-US" sz="3200" dirty="0" smtClean="0"/>
            </a:br>
            <a:r>
              <a:rPr lang="en-US" sz="3200" dirty="0"/>
              <a:t/>
            </a:r>
            <a:br>
              <a:rPr lang="en-US" sz="3200" dirty="0"/>
            </a:br>
            <a:r>
              <a:rPr lang="en-US" sz="4800" b="1" dirty="0" smtClean="0"/>
              <a:t>Designed</a:t>
            </a:r>
            <a:r>
              <a:rPr lang="en-US" sz="4800" b="1" dirty="0"/>
              <a:t>, </a:t>
            </a:r>
            <a:r>
              <a:rPr lang="en-US" sz="4800" b="1" dirty="0" smtClean="0"/>
              <a:t/>
            </a:r>
            <a:br>
              <a:rPr lang="en-US" sz="4800" b="1" dirty="0" smtClean="0"/>
            </a:br>
            <a:r>
              <a:rPr lang="en-US" sz="4800" b="1" dirty="0" smtClean="0"/>
              <a:t>Complicated, </a:t>
            </a:r>
            <a:br>
              <a:rPr lang="en-US" sz="4800" b="1" dirty="0" smtClean="0"/>
            </a:br>
            <a:r>
              <a:rPr lang="en-US" sz="4800" b="1" dirty="0" smtClean="0"/>
              <a:t>Integrated,</a:t>
            </a:r>
            <a:br>
              <a:rPr lang="en-US" sz="4800" b="1" dirty="0" smtClean="0"/>
            </a:br>
            <a:r>
              <a:rPr lang="en-US" sz="4800" b="1" dirty="0" smtClean="0"/>
              <a:t>Chemical </a:t>
            </a:r>
            <a:br>
              <a:rPr lang="en-US" sz="4800" b="1" dirty="0" smtClean="0"/>
            </a:br>
            <a:r>
              <a:rPr lang="en-US" sz="4800" b="1" u="sng" dirty="0" smtClean="0"/>
              <a:t>FACTORY</a:t>
            </a:r>
            <a:r>
              <a:rPr lang="en-US" sz="4800" b="1" dirty="0" smtClean="0"/>
              <a:t>?</a:t>
            </a:r>
            <a:br>
              <a:rPr lang="en-US" sz="4800" b="1" dirty="0" smtClean="0"/>
            </a:br>
            <a:r>
              <a:rPr lang="en-US" sz="3200" dirty="0" smtClean="0"/>
              <a:t/>
            </a:r>
            <a:br>
              <a:rPr lang="en-US" sz="3200" dirty="0" smtClean="0"/>
            </a:br>
            <a:r>
              <a:rPr lang="en-US" sz="3200" dirty="0" smtClean="0"/>
              <a:t>And how does Photosynthesis Process (Factory) fly in the face of evolutionary dogma?</a:t>
            </a:r>
            <a:r>
              <a:rPr lang="en-US" sz="3200" dirty="0"/>
              <a:t/>
            </a:r>
            <a:br>
              <a:rPr lang="en-US" sz="3200" dirty="0"/>
            </a:br>
            <a:r>
              <a:rPr lang="en-US" sz="3200" dirty="0" smtClean="0"/>
              <a:t/>
            </a:r>
            <a:br>
              <a:rPr lang="en-US" sz="3200" dirty="0" smtClean="0"/>
            </a:br>
            <a:r>
              <a:rPr lang="en-US" sz="3200" dirty="0" smtClean="0"/>
              <a:t>Remember we said Chemicals are </a:t>
            </a:r>
            <a:r>
              <a:rPr lang="en-US" sz="3200" dirty="0" err="1" smtClean="0"/>
              <a:t>kinda</a:t>
            </a:r>
            <a:r>
              <a:rPr lang="en-US" sz="3200" dirty="0" smtClean="0"/>
              <a:t> DUMB?</a:t>
            </a:r>
            <a:endParaRPr lang="en-US" sz="4800" b="1" dirty="0"/>
          </a:p>
        </p:txBody>
      </p:sp>
    </p:spTree>
    <p:extLst>
      <p:ext uri="{BB962C8B-B14F-4D97-AF65-F5344CB8AC3E}">
        <p14:creationId xmlns:p14="http://schemas.microsoft.com/office/powerpoint/2010/main" val="14740487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227496" y="740861"/>
            <a:ext cx="8597190" cy="6022796"/>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2400" dirty="0" smtClean="0"/>
              <a:t>Like the Goodyear tires on a combine:</a:t>
            </a:r>
            <a:br>
              <a:rPr lang="en-US" sz="2400" dirty="0" smtClean="0"/>
            </a:br>
            <a:r>
              <a:rPr lang="en-US" sz="2400" dirty="0" smtClean="0"/>
              <a:t/>
            </a:r>
            <a:br>
              <a:rPr lang="en-US" sz="2400" dirty="0" smtClean="0"/>
            </a:br>
            <a:r>
              <a:rPr lang="en-US" sz="2400" dirty="0" smtClean="0"/>
              <a:t>If one tiny amino acid is </a:t>
            </a:r>
            <a:r>
              <a:rPr lang="en-US" sz="2400" b="1" u="sng" dirty="0" smtClean="0"/>
              <a:t>missing</a:t>
            </a:r>
            <a:r>
              <a:rPr lang="en-US" sz="2400" dirty="0" smtClean="0"/>
              <a:t> or </a:t>
            </a:r>
            <a:r>
              <a:rPr lang="en-US" sz="2400" b="1" u="sng" dirty="0" smtClean="0"/>
              <a:t>out of place</a:t>
            </a:r>
            <a:r>
              <a:rPr lang="en-US" sz="2400" dirty="0" smtClean="0"/>
              <a:t> the entire photosynthesis process cannot function. </a:t>
            </a:r>
            <a:r>
              <a:rPr lang="en-US" sz="2400" dirty="0"/>
              <a:t/>
            </a:r>
            <a:br>
              <a:rPr lang="en-US" sz="2400" dirty="0"/>
            </a:br>
            <a:r>
              <a:rPr lang="en-US" sz="2400" dirty="0" smtClean="0"/>
              <a:t/>
            </a:r>
            <a:br>
              <a:rPr lang="en-US" sz="2400" dirty="0" smtClean="0"/>
            </a:br>
            <a:r>
              <a:rPr lang="en-US" sz="2400" dirty="0" smtClean="0"/>
              <a:t>All </a:t>
            </a:r>
            <a:r>
              <a:rPr lang="en-US" sz="2400" b="1" u="sng" dirty="0" smtClean="0"/>
              <a:t>complete</a:t>
            </a:r>
            <a:r>
              <a:rPr lang="en-US" sz="2400" dirty="0" smtClean="0"/>
              <a:t> functioning types and sequences of chemical factories have to be in place from the start.</a:t>
            </a:r>
            <a:br>
              <a:rPr lang="en-US" sz="2400" dirty="0" smtClean="0"/>
            </a:br>
            <a:r>
              <a:rPr lang="en-US" sz="2400" dirty="0"/>
              <a:t/>
            </a:r>
            <a:br>
              <a:rPr lang="en-US" sz="2400" dirty="0"/>
            </a:br>
            <a:r>
              <a:rPr lang="en-US" sz="2400" dirty="0" smtClean="0"/>
              <a:t>Functioning Photosynthesis supplies energy to the plant’s metabolism but the plant’s metabolism forms and sustains the Photosynthesis: </a:t>
            </a:r>
            <a:r>
              <a:rPr lang="en-US" sz="2400" b="1" u="sng" dirty="0" smtClean="0"/>
              <a:t>Which came first</a:t>
            </a:r>
            <a:r>
              <a:rPr lang="en-US" sz="2400" dirty="0" smtClean="0"/>
              <a:t>?</a:t>
            </a:r>
            <a:br>
              <a:rPr lang="en-US" sz="2400" dirty="0" smtClean="0"/>
            </a:br>
            <a:r>
              <a:rPr lang="en-US" sz="2400" dirty="0" smtClean="0"/>
              <a:t/>
            </a:r>
            <a:br>
              <a:rPr lang="en-US" sz="2400" dirty="0" smtClean="0"/>
            </a:br>
            <a:r>
              <a:rPr lang="en-US" sz="2400" dirty="0" smtClean="0"/>
              <a:t>The Plant’s DNA defines the photosynthesis factory structure yet energy from photosynthesis is required for DNA to be manufactured and maintained and function: </a:t>
            </a:r>
            <a:r>
              <a:rPr lang="en-US" sz="2400" b="1" u="sng" dirty="0"/>
              <a:t>Which came first</a:t>
            </a:r>
            <a:r>
              <a:rPr lang="en-US" sz="2400" dirty="0"/>
              <a:t>?</a:t>
            </a:r>
            <a:br>
              <a:rPr lang="en-US" sz="2400" dirty="0"/>
            </a:br>
            <a:endParaRPr lang="en-US" sz="24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788" y="333832"/>
            <a:ext cx="2075098" cy="121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4">
            <a:extLst>
              <a:ext uri="{FF2B5EF4-FFF2-40B4-BE49-F238E27FC236}">
                <a16:creationId xmlns="" xmlns:a16="http://schemas.microsoft.com/office/drawing/2014/main" id="{FD192986-43EF-4E1C-8FFB-3BD9C7922AD5}"/>
              </a:ext>
            </a:extLst>
          </p:cNvPr>
          <p:cNvSpPr txBox="1">
            <a:spLocks/>
          </p:cNvSpPr>
          <p:nvPr/>
        </p:nvSpPr>
        <p:spPr>
          <a:xfrm>
            <a:off x="667657" y="6328227"/>
            <a:ext cx="7895772" cy="51525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smtClean="0"/>
              <a:t>Factory      Products     </a:t>
            </a:r>
            <a:r>
              <a:rPr lang="en-US" sz="3600" dirty="0" err="1" smtClean="0"/>
              <a:t>Products</a:t>
            </a:r>
            <a:r>
              <a:rPr lang="en-US" sz="3600" dirty="0" smtClean="0"/>
              <a:t>      Factory   </a:t>
            </a:r>
            <a:endParaRPr lang="en-US" sz="3600" dirty="0"/>
          </a:p>
        </p:txBody>
      </p:sp>
      <p:cxnSp>
        <p:nvCxnSpPr>
          <p:cNvPr id="5" name="Straight Arrow Connector 4"/>
          <p:cNvCxnSpPr/>
          <p:nvPr/>
        </p:nvCxnSpPr>
        <p:spPr>
          <a:xfrm flipV="1">
            <a:off x="2357047" y="6585854"/>
            <a:ext cx="516783"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392463" y="6585852"/>
            <a:ext cx="516783"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4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93305" y="704530"/>
            <a:ext cx="8966320" cy="554603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200" dirty="0" smtClean="0"/>
              <a:t>Better Living Through Chemistry</a:t>
            </a:r>
            <a:endParaRPr lang="en-US" sz="7200" dirty="0"/>
          </a:p>
        </p:txBody>
      </p:sp>
      <p:pic>
        <p:nvPicPr>
          <p:cNvPr id="1026" name="Picture 2" descr="It’s No Accident: How to Create Chem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893" y="855329"/>
            <a:ext cx="1953141" cy="14375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4340772"/>
            <a:ext cx="1614196" cy="144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Image result for nicotinamide adenine dinucleotide phosph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Nicotinamide Adenine Dinucleotide Phosphate (NADP) - Assignment 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662" y="411129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659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227496" y="159657"/>
            <a:ext cx="8597190" cy="6574972"/>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4000" dirty="0" smtClean="0"/>
              <a:t/>
            </a:r>
            <a:br>
              <a:rPr lang="en-US" sz="4000" dirty="0" smtClean="0"/>
            </a:br>
            <a:r>
              <a:rPr lang="en-US" sz="4000" b="1" u="sng" dirty="0" smtClean="0">
                <a:solidFill>
                  <a:srgbClr val="FF0000"/>
                </a:solidFill>
              </a:rPr>
              <a:t>-It’s All or Nothing- </a:t>
            </a:r>
            <a:r>
              <a:rPr lang="en-US" sz="4000" dirty="0" smtClean="0"/>
              <a:t/>
            </a:r>
            <a:br>
              <a:rPr lang="en-US" sz="4000" dirty="0" smtClean="0"/>
            </a:br>
            <a:r>
              <a:rPr lang="en-US" sz="4000" dirty="0"/>
              <a:t/>
            </a:r>
            <a:br>
              <a:rPr lang="en-US" sz="4000" dirty="0"/>
            </a:br>
            <a:r>
              <a:rPr lang="en-US" sz="4000" dirty="0" smtClean="0"/>
              <a:t>If any of these problems happens: </a:t>
            </a:r>
            <a:r>
              <a:rPr lang="en-US" sz="4000" dirty="0"/>
              <a:t>no energy, no plants, no life</a:t>
            </a:r>
            <a:r>
              <a:rPr lang="en-US" sz="4000" dirty="0" smtClean="0"/>
              <a:t>?</a:t>
            </a:r>
            <a:br>
              <a:rPr lang="en-US" sz="4000" dirty="0" smtClean="0"/>
            </a:br>
            <a:r>
              <a:rPr lang="en-US" sz="4000" dirty="0"/>
              <a:t/>
            </a:r>
            <a:br>
              <a:rPr lang="en-US" sz="4000" dirty="0"/>
            </a:br>
            <a:r>
              <a:rPr lang="en-US" sz="4000" dirty="0" smtClean="0"/>
              <a:t>It seems the evolutionary process for Photosynthesis is DOA!</a:t>
            </a:r>
            <a:br>
              <a:rPr lang="en-US" sz="4000" dirty="0" smtClean="0"/>
            </a:br>
            <a:r>
              <a:rPr lang="en-US" sz="4000" dirty="0"/>
              <a:t/>
            </a:r>
            <a:br>
              <a:rPr lang="en-US" sz="4000" dirty="0"/>
            </a:br>
            <a:r>
              <a:rPr lang="en-US" sz="4000" dirty="0" smtClean="0"/>
              <a:t>Either the Evolutionary Theory needs to be </a:t>
            </a:r>
            <a:r>
              <a:rPr lang="en-US" sz="4000" u="sng" dirty="0" smtClean="0"/>
              <a:t>revised</a:t>
            </a:r>
            <a:r>
              <a:rPr lang="en-US" sz="4000" dirty="0" smtClean="0"/>
              <a:t> or perhaps </a:t>
            </a:r>
            <a:r>
              <a:rPr lang="en-US" sz="4000" u="sng" dirty="0" smtClean="0"/>
              <a:t>scrapped</a:t>
            </a:r>
            <a:r>
              <a:rPr lang="en-US" sz="4000" dirty="0" smtClean="0"/>
              <a:t>!</a:t>
            </a:r>
            <a:r>
              <a:rPr lang="en-US" sz="4000" dirty="0"/>
              <a:t/>
            </a:r>
            <a:br>
              <a:rPr lang="en-US" sz="4000" dirty="0"/>
            </a:br>
            <a:endParaRPr lang="en-US" sz="4000" b="1" dirty="0"/>
          </a:p>
        </p:txBody>
      </p:sp>
    </p:spTree>
    <p:extLst>
      <p:ext uri="{BB962C8B-B14F-4D97-AF65-F5344CB8AC3E}">
        <p14:creationId xmlns:p14="http://schemas.microsoft.com/office/powerpoint/2010/main" val="18927669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29B91EF4-0E58-402E-B706-1AB361340FB8}"/>
              </a:ext>
            </a:extLst>
          </p:cNvPr>
          <p:cNvSpPr txBox="1">
            <a:spLocks/>
          </p:cNvSpPr>
          <p:nvPr/>
        </p:nvSpPr>
        <p:spPr>
          <a:xfrm>
            <a:off x="145773" y="551702"/>
            <a:ext cx="8878956" cy="239469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Origin of Photosynthesis and Plants:</a:t>
            </a:r>
          </a:p>
          <a:p>
            <a:r>
              <a:rPr lang="en-US" sz="6000" dirty="0" smtClean="0"/>
              <a:t>Evolutionary Answers</a:t>
            </a:r>
          </a:p>
        </p:txBody>
      </p:sp>
      <p:pic>
        <p:nvPicPr>
          <p:cNvPr id="4" name="Picture 4" descr="Image result for Dark Question Mark">
            <a:extLst>
              <a:ext uri="{FF2B5EF4-FFF2-40B4-BE49-F238E27FC236}">
                <a16:creationId xmlns="" xmlns:a16="http://schemas.microsoft.com/office/drawing/2014/main" id="{F7509916-B2B6-4BC9-B5B0-A73AA1A77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635" y="3381829"/>
            <a:ext cx="5079231" cy="29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09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 name="Rectangle 54">
            <a:extLst>
              <a:ext uri="{FF2B5EF4-FFF2-40B4-BE49-F238E27FC236}">
                <a16:creationId xmlns:a16="http://schemas.microsoft.com/office/drawing/2014/main" xmlns="" id="{47ABA5BF-6E6C-435A-B9F4-5E6F8B005D41}"/>
              </a:ext>
            </a:extLst>
          </p:cNvPr>
          <p:cNvSpPr>
            <a:spLocks noGrp="1" noChangeArrowheads="1"/>
          </p:cNvSpPr>
          <p:nvPr>
            <p:ph type="title"/>
          </p:nvPr>
        </p:nvSpPr>
        <p:spPr>
          <a:xfrm>
            <a:off x="457200" y="743912"/>
            <a:ext cx="8229600" cy="643180"/>
          </a:xfrm>
        </p:spPr>
        <p:txBody>
          <a:bodyPr>
            <a:normAutofit fontScale="90000"/>
          </a:bodyPr>
          <a:lstStyle/>
          <a:p>
            <a:pPr>
              <a:lnSpc>
                <a:spcPct val="80000"/>
              </a:lnSpc>
            </a:pPr>
            <a:r>
              <a:rPr lang="en-US" altLang="en-US" dirty="0"/>
              <a:t>Garfield’s Model of</a:t>
            </a:r>
            <a:br>
              <a:rPr lang="en-US" altLang="en-US" dirty="0"/>
            </a:br>
            <a:r>
              <a:rPr lang="en-US" altLang="en-US" dirty="0"/>
              <a:t>“Evolutionary Origins”</a:t>
            </a:r>
          </a:p>
        </p:txBody>
      </p:sp>
      <p:pic>
        <p:nvPicPr>
          <p:cNvPr id="15" name="Picture 14" descr="Image result for garfield Cartoons About Evolution">
            <a:extLst>
              <a:ext uri="{FF2B5EF4-FFF2-40B4-BE49-F238E27FC236}">
                <a16:creationId xmlns:a16="http://schemas.microsoft.com/office/drawing/2014/main" xmlns="" id="{C579CAE7-F5B8-463A-9165-0D5ACF268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 y="2138363"/>
            <a:ext cx="88487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4">
            <a:extLst>
              <a:ext uri="{FF2B5EF4-FFF2-40B4-BE49-F238E27FC236}">
                <a16:creationId xmlns:a16="http://schemas.microsoft.com/office/drawing/2014/main" xmlns="" id="{47ABA5BF-6E6C-435A-B9F4-5E6F8B005D41}"/>
              </a:ext>
            </a:extLst>
          </p:cNvPr>
          <p:cNvSpPr txBox="1">
            <a:spLocks noChangeArrowheads="1"/>
          </p:cNvSpPr>
          <p:nvPr/>
        </p:nvSpPr>
        <p:spPr>
          <a:xfrm>
            <a:off x="1048870" y="4850262"/>
            <a:ext cx="7046258" cy="67542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smtClean="0"/>
              <a:t>Fortunately for the evolutionary theory:</a:t>
            </a:r>
          </a:p>
        </p:txBody>
      </p:sp>
      <p:sp>
        <p:nvSpPr>
          <p:cNvPr id="5" name="Rectangle 54">
            <a:extLst>
              <a:ext uri="{FF2B5EF4-FFF2-40B4-BE49-F238E27FC236}">
                <a16:creationId xmlns:a16="http://schemas.microsoft.com/office/drawing/2014/main" xmlns="" id="{47ABA5BF-6E6C-435A-B9F4-5E6F8B005D41}"/>
              </a:ext>
            </a:extLst>
          </p:cNvPr>
          <p:cNvSpPr txBox="1">
            <a:spLocks noChangeArrowheads="1"/>
          </p:cNvSpPr>
          <p:nvPr/>
        </p:nvSpPr>
        <p:spPr>
          <a:xfrm>
            <a:off x="147638" y="5524634"/>
            <a:ext cx="8848724" cy="1333365"/>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just">
              <a:lnSpc>
                <a:spcPct val="80000"/>
              </a:lnSpc>
              <a:buAutoNum type="arabicPeriod"/>
            </a:pPr>
            <a:r>
              <a:rPr lang="en-US" altLang="en-US" dirty="0" smtClean="0"/>
              <a:t>Simple chemicals formed complex, integrated bio-chemicals contrary to Chemical Science</a:t>
            </a:r>
          </a:p>
          <a:p>
            <a:pPr marL="742950" indent="-742950" algn="just">
              <a:lnSpc>
                <a:spcPct val="80000"/>
              </a:lnSpc>
              <a:buAutoNum type="arabicPeriod"/>
            </a:pPr>
            <a:endParaRPr lang="en-US" altLang="en-US" dirty="0" smtClean="0"/>
          </a:p>
          <a:p>
            <a:pPr marL="742950" indent="-742950" algn="just">
              <a:lnSpc>
                <a:spcPct val="80000"/>
              </a:lnSpc>
              <a:buAutoNum type="arabicPeriod"/>
            </a:pPr>
            <a:r>
              <a:rPr lang="en-US" altLang="en-US" dirty="0" smtClean="0"/>
              <a:t>Plants evolved first, then in “another 15 minutes” animals evolved with commentary metabolisms</a:t>
            </a:r>
            <a:endParaRPr lang="en-US" altLang="en-US" dirty="0"/>
          </a:p>
        </p:txBody>
      </p:sp>
    </p:spTree>
    <p:extLst>
      <p:ext uri="{BB962C8B-B14F-4D97-AF65-F5344CB8AC3E}">
        <p14:creationId xmlns:p14="http://schemas.microsoft.com/office/powerpoint/2010/main" val="362113008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cr.org/i/stage_248/seaslug_st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05" y="436684"/>
            <a:ext cx="8763551" cy="51803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 xmlns:a16="http://schemas.microsoft.com/office/drawing/2014/main" id="{29B91EF4-0E58-402E-B706-1AB361340FB8}"/>
              </a:ext>
            </a:extLst>
          </p:cNvPr>
          <p:cNvSpPr txBox="1">
            <a:spLocks/>
          </p:cNvSpPr>
          <p:nvPr/>
        </p:nvSpPr>
        <p:spPr>
          <a:xfrm>
            <a:off x="1646379" y="5789080"/>
            <a:ext cx="5842001" cy="90470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Plant or Animal?</a:t>
            </a:r>
            <a:endParaRPr lang="en-US" sz="6000" dirty="0"/>
          </a:p>
        </p:txBody>
      </p:sp>
      <p:sp>
        <p:nvSpPr>
          <p:cNvPr id="4" name="Title 4">
            <a:extLst>
              <a:ext uri="{FF2B5EF4-FFF2-40B4-BE49-F238E27FC236}">
                <a16:creationId xmlns="" xmlns:a16="http://schemas.microsoft.com/office/drawing/2014/main" id="{29B91EF4-0E58-402E-B706-1AB361340FB8}"/>
              </a:ext>
            </a:extLst>
          </p:cNvPr>
          <p:cNvSpPr txBox="1">
            <a:spLocks/>
          </p:cNvSpPr>
          <p:nvPr/>
        </p:nvSpPr>
        <p:spPr>
          <a:xfrm>
            <a:off x="1646377" y="119781"/>
            <a:ext cx="5842001" cy="90470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Sea Slug</a:t>
            </a:r>
            <a:endParaRPr lang="en-US" sz="6000" dirty="0"/>
          </a:p>
        </p:txBody>
      </p:sp>
    </p:spTree>
    <p:extLst>
      <p:ext uri="{BB962C8B-B14F-4D97-AF65-F5344CB8AC3E}">
        <p14:creationId xmlns:p14="http://schemas.microsoft.com/office/powerpoint/2010/main" val="103374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 xmlns:a16="http://schemas.microsoft.com/office/drawing/2014/main" id="{162324CE-DC06-4FAD-A03C-26674121808B}"/>
              </a:ext>
            </a:extLst>
          </p:cNvPr>
          <p:cNvSpPr>
            <a:spLocks noGrp="1"/>
          </p:cNvSpPr>
          <p:nvPr>
            <p:ph type="title"/>
          </p:nvPr>
        </p:nvSpPr>
        <p:spPr>
          <a:xfrm>
            <a:off x="125896" y="145775"/>
            <a:ext cx="8892208" cy="338119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b="1" dirty="0"/>
              <a:t>Theme of the Presentation</a:t>
            </a:r>
            <a:r>
              <a:rPr lang="en-US" sz="3200" dirty="0"/>
              <a:t/>
            </a:r>
            <a:br>
              <a:rPr lang="en-US" sz="3200" dirty="0"/>
            </a:br>
            <a:r>
              <a:rPr lang="en-US" sz="3200" dirty="0"/>
              <a:t/>
            </a:r>
            <a:br>
              <a:rPr lang="en-US" sz="3200" dirty="0"/>
            </a:br>
            <a:r>
              <a:rPr lang="en-US" sz="3200" dirty="0"/>
              <a:t>The </a:t>
            </a:r>
            <a:r>
              <a:rPr lang="en-US" sz="3200" dirty="0" smtClean="0"/>
              <a:t>Take-Away</a:t>
            </a:r>
            <a:r>
              <a:rPr lang="en-US" sz="3200" dirty="0"/>
              <a:t/>
            </a:r>
            <a:br>
              <a:rPr lang="en-US" sz="3200" dirty="0"/>
            </a:br>
            <a:r>
              <a:rPr lang="en-US" sz="3200" dirty="0"/>
              <a:t>As Huxley said</a:t>
            </a:r>
            <a:r>
              <a:rPr lang="en-US" sz="3200" dirty="0" smtClean="0"/>
              <a:t>:</a:t>
            </a:r>
            <a:r>
              <a:rPr lang="en-US" sz="3200" dirty="0"/>
              <a:t/>
            </a:r>
            <a:br>
              <a:rPr lang="en-US" sz="3200" dirty="0"/>
            </a:br>
            <a:r>
              <a:rPr lang="en-US" sz="3200" dirty="0"/>
              <a:t>“… the slaying of a beautiful hypothesis (</a:t>
            </a:r>
            <a:r>
              <a:rPr lang="en-US" sz="3200" dirty="0">
                <a:solidFill>
                  <a:srgbClr val="FF0000"/>
                </a:solidFill>
              </a:rPr>
              <a:t>evolution</a:t>
            </a:r>
            <a:r>
              <a:rPr lang="en-US" sz="3200" dirty="0"/>
              <a:t>) by an ugly fact</a:t>
            </a:r>
            <a:r>
              <a:rPr lang="en-US" sz="3200" dirty="0" smtClean="0"/>
              <a:t>”</a:t>
            </a:r>
            <a:r>
              <a:rPr lang="en-US" sz="3200" dirty="0"/>
              <a:t/>
            </a:r>
            <a:br>
              <a:rPr lang="en-US" sz="3200" dirty="0"/>
            </a:br>
            <a:r>
              <a:rPr lang="en-US" sz="3200" dirty="0"/>
              <a:t>The </a:t>
            </a:r>
            <a:r>
              <a:rPr lang="en-US" sz="3200" dirty="0" smtClean="0"/>
              <a:t>“ugly” facts are:</a:t>
            </a:r>
            <a:endParaRPr lang="en-US" sz="4800" b="1" dirty="0"/>
          </a:p>
        </p:txBody>
      </p:sp>
      <p:pic>
        <p:nvPicPr>
          <p:cNvPr id="2052" name="Picture 4" descr="See the source image">
            <a:extLst>
              <a:ext uri="{FF2B5EF4-FFF2-40B4-BE49-F238E27FC236}">
                <a16:creationId xmlns="" xmlns:a16="http://schemas.microsoft.com/office/drawing/2014/main" id="{28879330-7433-48FD-8348-FF6FB9620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179" y="181675"/>
            <a:ext cx="1297964" cy="17306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 xmlns:a16="http://schemas.microsoft.com/office/drawing/2014/main" id="{8070E46A-5874-46C4-AF50-47B4CA2AEE08}"/>
              </a:ext>
            </a:extLst>
          </p:cNvPr>
          <p:cNvSpPr txBox="1">
            <a:spLocks/>
          </p:cNvSpPr>
          <p:nvPr/>
        </p:nvSpPr>
        <p:spPr>
          <a:xfrm>
            <a:off x="125896" y="3672114"/>
            <a:ext cx="8892208" cy="291737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smtClean="0"/>
              <a:t>Chemicals are </a:t>
            </a:r>
            <a:r>
              <a:rPr lang="en-US" sz="4800" b="1" dirty="0" err="1" smtClean="0"/>
              <a:t>kinda</a:t>
            </a:r>
            <a:r>
              <a:rPr lang="en-US" sz="4800" b="1" dirty="0" smtClean="0"/>
              <a:t> dumb – they don’t form complicated chemical factories by themselves.</a:t>
            </a:r>
          </a:p>
          <a:p>
            <a:endParaRPr lang="en-US" sz="4800" b="1" dirty="0"/>
          </a:p>
          <a:p>
            <a:r>
              <a:rPr lang="en-US" sz="4800" b="1" dirty="0" smtClean="0"/>
              <a:t>Photosynthesis is a </a:t>
            </a:r>
            <a:r>
              <a:rPr lang="en-US" sz="4800" b="1" u="sng" dirty="0" smtClean="0"/>
              <a:t>designed</a:t>
            </a:r>
            <a:r>
              <a:rPr lang="en-US" sz="4800" b="1" dirty="0" smtClean="0"/>
              <a:t>, </a:t>
            </a:r>
            <a:r>
              <a:rPr lang="en-US" sz="4800" b="1" dirty="0"/>
              <a:t>complicated, integrated </a:t>
            </a:r>
            <a:r>
              <a:rPr lang="en-US" sz="4800" b="1" dirty="0" smtClean="0"/>
              <a:t>chemical factory supplying energy</a:t>
            </a:r>
          </a:p>
          <a:p>
            <a:r>
              <a:rPr lang="en-US" sz="4800" b="1" dirty="0"/>
              <a:t>t</a:t>
            </a:r>
            <a:r>
              <a:rPr lang="en-US" sz="4800" b="1" dirty="0" smtClean="0"/>
              <a:t>o living systems: Plants, Animals, Humans </a:t>
            </a:r>
            <a:endParaRPr lang="en-US" sz="4800" b="1" dirty="0"/>
          </a:p>
        </p:txBody>
      </p:sp>
    </p:spTree>
    <p:extLst>
      <p:ext uri="{BB962C8B-B14F-4D97-AF65-F5344CB8AC3E}">
        <p14:creationId xmlns:p14="http://schemas.microsoft.com/office/powerpoint/2010/main" val="39325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 xmlns:a16="http://schemas.microsoft.com/office/drawing/2014/main" id="{752B8D4A-9CB0-4E04-961C-899D4F8A2AEA}"/>
              </a:ext>
            </a:extLst>
          </p:cNvPr>
          <p:cNvSpPr>
            <a:spLocks noGrp="1" noChangeArrowheads="1"/>
          </p:cNvSpPr>
          <p:nvPr>
            <p:ph type="title"/>
          </p:nvPr>
        </p:nvSpPr>
        <p:spPr/>
        <p:txBody>
          <a:bodyPr/>
          <a:lstStyle/>
          <a:p>
            <a:r>
              <a:rPr lang="en-US" altLang="en-US"/>
              <a:t>Logical Deduction</a:t>
            </a:r>
          </a:p>
        </p:txBody>
      </p:sp>
      <p:sp>
        <p:nvSpPr>
          <p:cNvPr id="331779" name="Rectangle 3">
            <a:extLst>
              <a:ext uri="{FF2B5EF4-FFF2-40B4-BE49-F238E27FC236}">
                <a16:creationId xmlns="" xmlns:a16="http://schemas.microsoft.com/office/drawing/2014/main" id="{90E23272-7AE5-4878-9DF0-293762592EDB}"/>
              </a:ext>
            </a:extLst>
          </p:cNvPr>
          <p:cNvSpPr>
            <a:spLocks noGrp="1" noChangeArrowheads="1"/>
          </p:cNvSpPr>
          <p:nvPr>
            <p:ph type="body" idx="1"/>
          </p:nvPr>
        </p:nvSpPr>
        <p:spPr>
          <a:xfrm>
            <a:off x="457201" y="1634331"/>
            <a:ext cx="8229599" cy="2879612"/>
          </a:xfrm>
        </p:spPr>
        <p:txBody>
          <a:bodyPr>
            <a:normAutofit fontScale="85000" lnSpcReduction="20000"/>
          </a:bodyPr>
          <a:lstStyle/>
          <a:p>
            <a:pPr marL="0" indent="0" algn="ctr">
              <a:buFont typeface="Wingdings" panose="05000000000000000000" pitchFamily="2" charset="2"/>
              <a:buNone/>
            </a:pPr>
            <a:r>
              <a:rPr lang="en-US" altLang="en-US" sz="4000" dirty="0"/>
              <a:t>Your Christian Faith</a:t>
            </a:r>
          </a:p>
          <a:p>
            <a:pPr marL="0" indent="0" algn="ctr">
              <a:buFont typeface="Wingdings" panose="05000000000000000000" pitchFamily="2" charset="2"/>
              <a:buNone/>
            </a:pPr>
            <a:r>
              <a:rPr lang="en-US" altLang="en-US" sz="4000" dirty="0"/>
              <a:t>It is rational and reasonable to believe that God, not unknown events, created </a:t>
            </a:r>
            <a:r>
              <a:rPr lang="en-US" altLang="en-US" sz="4000" dirty="0" smtClean="0"/>
              <a:t>Photosynthesis </a:t>
            </a:r>
            <a:r>
              <a:rPr lang="en-US" altLang="en-US" sz="4000" dirty="0"/>
              <a:t>fully functional to </a:t>
            </a:r>
            <a:r>
              <a:rPr lang="en-US" altLang="en-US" sz="4000" dirty="0" smtClean="0"/>
              <a:t>facilitate a flourishing world, not in chaos, but to be inhabited.</a:t>
            </a:r>
            <a:endParaRPr lang="en-US" altLang="en-US" sz="4000" dirty="0"/>
          </a:p>
        </p:txBody>
      </p:sp>
      <p:pic>
        <p:nvPicPr>
          <p:cNvPr id="331780" name="Picture 4" descr="Bible Opened">
            <a:extLst>
              <a:ext uri="{FF2B5EF4-FFF2-40B4-BE49-F238E27FC236}">
                <a16:creationId xmlns="" xmlns:a16="http://schemas.microsoft.com/office/drawing/2014/main" id="{EC74A18B-3B27-462A-BBB2-AD50EA59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434" y="4675935"/>
            <a:ext cx="2887138" cy="212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485193"/>
            <a:ext cx="8966320" cy="59529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4800" dirty="0" smtClean="0"/>
          </a:p>
          <a:p>
            <a:r>
              <a:rPr lang="en-US" sz="4300" dirty="0" smtClean="0"/>
              <a:t>For thus says the Lord, who created the heavens (He is God), who formed the earth and made it (He established it;</a:t>
            </a:r>
          </a:p>
          <a:p>
            <a:r>
              <a:rPr lang="en-US" sz="4300" dirty="0" smtClean="0"/>
              <a:t> </a:t>
            </a:r>
          </a:p>
          <a:p>
            <a:r>
              <a:rPr lang="en-US" sz="4300" u="sng" dirty="0" smtClean="0"/>
              <a:t>He did not create it in </a:t>
            </a:r>
            <a:r>
              <a:rPr lang="en-US" sz="4300" b="1" u="sng" dirty="0" smtClean="0"/>
              <a:t>chaos</a:t>
            </a:r>
            <a:r>
              <a:rPr lang="en-US" sz="4300" dirty="0" smtClean="0"/>
              <a:t>, </a:t>
            </a:r>
          </a:p>
          <a:p>
            <a:r>
              <a:rPr lang="en-US" sz="4300" u="sng" dirty="0" smtClean="0"/>
              <a:t>He formed it to be </a:t>
            </a:r>
            <a:r>
              <a:rPr lang="en-US" sz="4300" b="1" u="sng" dirty="0" smtClean="0"/>
              <a:t>inhabited</a:t>
            </a:r>
            <a:r>
              <a:rPr lang="en-US" sz="4300" dirty="0" smtClean="0"/>
              <a:t>):</a:t>
            </a:r>
          </a:p>
          <a:p>
            <a:r>
              <a:rPr lang="en-US" sz="4300" dirty="0" smtClean="0"/>
              <a:t> </a:t>
            </a:r>
          </a:p>
          <a:p>
            <a:r>
              <a:rPr lang="en-US" sz="4300" dirty="0" smtClean="0"/>
              <a:t>I am the Lord, and there is no other.</a:t>
            </a:r>
          </a:p>
          <a:p>
            <a:r>
              <a:rPr lang="en-US" sz="2400" dirty="0"/>
              <a:t>I</a:t>
            </a:r>
            <a:r>
              <a:rPr lang="en-US" sz="2400" dirty="0" smtClean="0"/>
              <a:t>sa 45:18</a:t>
            </a:r>
          </a:p>
          <a:p>
            <a:endParaRPr lang="en-US" sz="4800" dirty="0" smtClean="0"/>
          </a:p>
        </p:txBody>
      </p:sp>
    </p:spTree>
    <p:extLst>
      <p:ext uri="{BB962C8B-B14F-4D97-AF65-F5344CB8AC3E}">
        <p14:creationId xmlns:p14="http://schemas.microsoft.com/office/powerpoint/2010/main" val="358745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485193"/>
            <a:ext cx="8966320" cy="59529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b="1" u="sng" dirty="0" smtClean="0"/>
              <a:t>He formed it to be inhabited so we could have a relationship with Him</a:t>
            </a:r>
            <a:endParaRPr lang="en-US" sz="4300" b="1" dirty="0" smtClean="0"/>
          </a:p>
          <a:p>
            <a:endParaRPr lang="en-US" sz="4300" dirty="0" smtClean="0"/>
          </a:p>
          <a:p>
            <a:r>
              <a:rPr lang="en-US" sz="4300" dirty="0" smtClean="0"/>
              <a:t>That’s why Jesus came re-establish our relationship with God</a:t>
            </a:r>
            <a:endParaRPr lang="en-US" sz="2400" dirty="0" smtClean="0"/>
          </a:p>
          <a:p>
            <a:endParaRPr lang="en-US" sz="4800" dirty="0" smtClean="0"/>
          </a:p>
        </p:txBody>
      </p:sp>
      <p:sp>
        <p:nvSpPr>
          <p:cNvPr id="2" name="AutoShape 2" descr="Image result for god reaching down to man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god reaching down to man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ands-God-reaching-man - Restoration Of The Fami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394" y="4716371"/>
            <a:ext cx="2051347" cy="163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790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160338"/>
            <a:ext cx="8966320" cy="658880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b="1" dirty="0" smtClean="0"/>
              <a:t>God gave us plants to thrive physically</a:t>
            </a:r>
          </a:p>
          <a:p>
            <a:endParaRPr lang="en-US" sz="4300" b="1" dirty="0"/>
          </a:p>
          <a:p>
            <a:r>
              <a:rPr lang="en-US" sz="4300" b="1" dirty="0" smtClean="0"/>
              <a:t>God gave us the “Bread of Life” to thrive spiritually</a:t>
            </a:r>
          </a:p>
        </p:txBody>
      </p:sp>
      <p:pic>
        <p:nvPicPr>
          <p:cNvPr id="4" name="Picture 4" descr="Image result for Palouse young wheat 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22" y="565639"/>
            <a:ext cx="2357089" cy="167037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bread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893" y="4892751"/>
            <a:ext cx="28003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739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87088"/>
            <a:ext cx="8966320" cy="672737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dirty="0" smtClean="0"/>
              <a:t>Have you received Jesus, the “Bread of Life” for yourself?</a:t>
            </a:r>
          </a:p>
          <a:p>
            <a:endParaRPr lang="en-US" sz="4300" dirty="0" smtClean="0"/>
          </a:p>
          <a:p>
            <a:r>
              <a:rPr lang="en-US" sz="4300" dirty="0" smtClean="0"/>
              <a:t>And just as it is appointed for men to die once, and after that comes judgement, so Christ, having been offered once to bear the sins of many, will appear a second time, not to deal with sin but to save those who are eagerly waiting for Him</a:t>
            </a:r>
          </a:p>
          <a:p>
            <a:r>
              <a:rPr lang="en-US" sz="4300" dirty="0" smtClean="0"/>
              <a:t>(</a:t>
            </a:r>
            <a:r>
              <a:rPr lang="en-US" sz="4300" dirty="0" err="1" smtClean="0"/>
              <a:t>Heb</a:t>
            </a:r>
            <a:r>
              <a:rPr lang="en-US" sz="4300" dirty="0" smtClean="0"/>
              <a:t> 9:27-28)</a:t>
            </a:r>
          </a:p>
        </p:txBody>
      </p:sp>
    </p:spTree>
    <p:extLst>
      <p:ext uri="{BB962C8B-B14F-4D97-AF65-F5344CB8AC3E}">
        <p14:creationId xmlns:p14="http://schemas.microsoft.com/office/powerpoint/2010/main" val="278358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93305" y="704530"/>
            <a:ext cx="8966320" cy="554603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200" dirty="0" smtClean="0"/>
              <a:t>Life Rides on Chemistry</a:t>
            </a:r>
          </a:p>
          <a:p>
            <a:r>
              <a:rPr lang="en-US" sz="7200" dirty="0" smtClean="0"/>
              <a:t>But</a:t>
            </a:r>
          </a:p>
          <a:p>
            <a:r>
              <a:rPr lang="en-US" sz="7200" dirty="0" smtClean="0"/>
              <a:t>Is </a:t>
            </a:r>
            <a:r>
              <a:rPr lang="en-US" sz="7200" b="1" u="sng" dirty="0" smtClean="0"/>
              <a:t>Not</a:t>
            </a:r>
            <a:r>
              <a:rPr lang="en-US" sz="7200" dirty="0" smtClean="0"/>
              <a:t> Chemistry</a:t>
            </a:r>
          </a:p>
          <a:p>
            <a:endParaRPr lang="en-US" sz="2400" dirty="0"/>
          </a:p>
          <a:p>
            <a:r>
              <a:rPr lang="en-US" sz="2400" dirty="0" smtClean="0"/>
              <a:t>A.E Wilder-Smith (Swiss Chemist)</a:t>
            </a:r>
            <a:endParaRPr lang="en-US" sz="2400" dirty="0"/>
          </a:p>
        </p:txBody>
      </p:sp>
      <p:pic>
        <p:nvPicPr>
          <p:cNvPr id="2050" name="Picture 2" descr="Image result for a.e.wilder-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277" y="4779929"/>
            <a:ext cx="17145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05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87088"/>
            <a:ext cx="8966320" cy="672737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dirty="0" smtClean="0"/>
              <a:t>Jesus died for us on the cross to take on the penalty for our sin and rebellion against God</a:t>
            </a:r>
          </a:p>
          <a:p>
            <a:r>
              <a:rPr lang="en-US" sz="4300" dirty="0" smtClean="0"/>
              <a:t> </a:t>
            </a:r>
          </a:p>
          <a:p>
            <a:r>
              <a:rPr lang="en-US" sz="4300" dirty="0" smtClean="0"/>
              <a:t>And was raised from the dead so we could have new life in fellowship with God</a:t>
            </a:r>
          </a:p>
          <a:p>
            <a:endParaRPr lang="en-US" sz="4300" dirty="0"/>
          </a:p>
          <a:p>
            <a:r>
              <a:rPr lang="en-US" sz="4300" dirty="0" smtClean="0"/>
              <a:t>Are you “waiting” on and trusting Jesus?</a:t>
            </a:r>
          </a:p>
        </p:txBody>
      </p:sp>
    </p:spTree>
    <p:extLst>
      <p:ext uri="{BB962C8B-B14F-4D97-AF65-F5344CB8AC3E}">
        <p14:creationId xmlns:p14="http://schemas.microsoft.com/office/powerpoint/2010/main" val="26113026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 xmlns:a16="http://schemas.microsoft.com/office/drawing/2014/main" id="{2EAD8A3B-40CC-4626-8362-0DDB6D85F4EF}"/>
              </a:ext>
            </a:extLst>
          </p:cNvPr>
          <p:cNvSpPr>
            <a:spLocks noGrp="1" noChangeArrowheads="1"/>
          </p:cNvSpPr>
          <p:nvPr>
            <p:ph type="title"/>
          </p:nvPr>
        </p:nvSpPr>
        <p:spPr/>
        <p:txBody>
          <a:bodyPr/>
          <a:lstStyle/>
          <a:p>
            <a:pPr eaLnBrk="1" hangingPunct="1"/>
            <a:r>
              <a:rPr lang="en-US" altLang="en-US"/>
              <a:t>Remember Our Task</a:t>
            </a:r>
          </a:p>
        </p:txBody>
      </p:sp>
      <p:sp>
        <p:nvSpPr>
          <p:cNvPr id="69635" name="Rectangle 3">
            <a:extLst>
              <a:ext uri="{FF2B5EF4-FFF2-40B4-BE49-F238E27FC236}">
                <a16:creationId xmlns="" xmlns:a16="http://schemas.microsoft.com/office/drawing/2014/main" id="{D282509A-1019-4A84-B729-6C89A3C48A24}"/>
              </a:ext>
            </a:extLst>
          </p:cNvPr>
          <p:cNvSpPr>
            <a:spLocks noGrp="1" noChangeArrowheads="1"/>
          </p:cNvSpPr>
          <p:nvPr>
            <p:ph type="body" idx="1"/>
          </p:nvPr>
        </p:nvSpPr>
        <p:spPr>
          <a:xfrm>
            <a:off x="457200" y="1600200"/>
            <a:ext cx="8229600" cy="5029200"/>
          </a:xfrm>
        </p:spPr>
        <p:txBody>
          <a:bodyPr/>
          <a:lstStyle/>
          <a:p>
            <a:pPr indent="-1588" algn="ctr" eaLnBrk="1" hangingPunct="1">
              <a:lnSpc>
                <a:spcPct val="90000"/>
              </a:lnSpc>
              <a:buFontTx/>
              <a:buNone/>
            </a:pPr>
            <a:r>
              <a:rPr lang="en-US" altLang="en-US" dirty="0"/>
              <a:t>Be prepared to make a solid defense to those who challenge our faith</a:t>
            </a:r>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r>
              <a:rPr lang="en-US" altLang="en-US" dirty="0" smtClean="0"/>
              <a:t>1 Peter </a:t>
            </a:r>
            <a:r>
              <a:rPr lang="en-US" altLang="en-US" dirty="0"/>
              <a:t>3:15</a:t>
            </a:r>
          </a:p>
          <a:p>
            <a:pPr indent="-1588" algn="ctr" eaLnBrk="1" hangingPunct="1">
              <a:lnSpc>
                <a:spcPct val="90000"/>
              </a:lnSpc>
              <a:buFontTx/>
              <a:buNone/>
            </a:pPr>
            <a:endParaRPr lang="en-US" altLang="en-US" dirty="0"/>
          </a:p>
        </p:txBody>
      </p:sp>
      <p:pic>
        <p:nvPicPr>
          <p:cNvPr id="69636" name="Picture 5" descr="Prepared">
            <a:extLst>
              <a:ext uri="{FF2B5EF4-FFF2-40B4-BE49-F238E27FC236}">
                <a16:creationId xmlns="" xmlns:a16="http://schemas.microsoft.com/office/drawing/2014/main" id="{4C911023-3310-46A7-A082-75CBA34D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946" y="2846184"/>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 xmlns:a16="http://schemas.microsoft.com/office/drawing/2014/main" id="{76CD8A45-BCB8-42D3-95F2-50CF527530F3}"/>
              </a:ext>
            </a:extLst>
          </p:cNvPr>
          <p:cNvSpPr>
            <a:spLocks noGrp="1" noChangeArrowheads="1"/>
          </p:cNvSpPr>
          <p:nvPr>
            <p:ph type="title"/>
          </p:nvPr>
        </p:nvSpPr>
        <p:spPr/>
        <p:txBody>
          <a:bodyPr/>
          <a:lstStyle/>
          <a:p>
            <a:pPr eaLnBrk="1" hangingPunct="1"/>
            <a:r>
              <a:rPr lang="en-US" altLang="en-US"/>
              <a:t>Ask Critical Questions</a:t>
            </a:r>
          </a:p>
        </p:txBody>
      </p:sp>
      <p:sp>
        <p:nvSpPr>
          <p:cNvPr id="70659" name="Rectangle 3">
            <a:extLst>
              <a:ext uri="{FF2B5EF4-FFF2-40B4-BE49-F238E27FC236}">
                <a16:creationId xmlns="" xmlns:a16="http://schemas.microsoft.com/office/drawing/2014/main" id="{10C74270-1C7C-4EC7-A04F-9097B0CABEFA}"/>
              </a:ext>
            </a:extLst>
          </p:cNvPr>
          <p:cNvSpPr>
            <a:spLocks noGrp="1" noChangeArrowheads="1"/>
          </p:cNvSpPr>
          <p:nvPr>
            <p:ph type="body" idx="1"/>
          </p:nvPr>
        </p:nvSpPr>
        <p:spPr>
          <a:xfrm>
            <a:off x="457200" y="3605786"/>
            <a:ext cx="8229600" cy="2977576"/>
          </a:xfrm>
        </p:spPr>
        <p:txBody>
          <a:bodyPr/>
          <a:lstStyle/>
          <a:p>
            <a:pPr indent="-1588" algn="ctr" eaLnBrk="1" hangingPunct="1">
              <a:lnSpc>
                <a:spcPct val="90000"/>
              </a:lnSpc>
              <a:buFontTx/>
              <a:buNone/>
            </a:pPr>
            <a:r>
              <a:rPr lang="en-US" altLang="en-US" dirty="0"/>
              <a:t>How do you know it is true?</a:t>
            </a:r>
          </a:p>
          <a:p>
            <a:pPr indent="-1588" algn="ctr" eaLnBrk="1" hangingPunct="1">
              <a:lnSpc>
                <a:spcPct val="90000"/>
              </a:lnSpc>
              <a:buFontTx/>
              <a:buNone/>
            </a:pPr>
            <a:endParaRPr lang="en-US" altLang="en-US" dirty="0"/>
          </a:p>
          <a:p>
            <a:pPr indent="-1588" algn="ctr" eaLnBrk="1" hangingPunct="1">
              <a:lnSpc>
                <a:spcPct val="90000"/>
              </a:lnSpc>
              <a:buFontTx/>
              <a:buNone/>
            </a:pPr>
            <a:r>
              <a:rPr lang="en-US" altLang="en-US" dirty="0"/>
              <a:t>Has it ever been observed?</a:t>
            </a:r>
          </a:p>
          <a:p>
            <a:pPr indent="-1588" algn="ctr" eaLnBrk="1" hangingPunct="1">
              <a:lnSpc>
                <a:spcPct val="90000"/>
              </a:lnSpc>
              <a:buFontTx/>
              <a:buNone/>
            </a:pPr>
            <a:endParaRPr lang="en-US" altLang="en-US" dirty="0"/>
          </a:p>
          <a:p>
            <a:pPr indent="-1588" algn="ctr" eaLnBrk="1" hangingPunct="1">
              <a:lnSpc>
                <a:spcPct val="90000"/>
              </a:lnSpc>
              <a:buFontTx/>
              <a:buNone/>
            </a:pPr>
            <a:r>
              <a:rPr lang="en-US" altLang="en-US" dirty="0"/>
              <a:t>Are you making any assumptions?</a:t>
            </a:r>
          </a:p>
        </p:txBody>
      </p:sp>
      <p:pic>
        <p:nvPicPr>
          <p:cNvPr id="3" name="Picture 2">
            <a:extLst>
              <a:ext uri="{FF2B5EF4-FFF2-40B4-BE49-F238E27FC236}">
                <a16:creationId xmlns="" xmlns:a16="http://schemas.microsoft.com/office/drawing/2014/main" id="{A146426B-C16B-44E8-A1B8-00947A2E0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762" y="1659224"/>
            <a:ext cx="1514475" cy="170497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 xmlns:a16="http://schemas.microsoft.com/office/drawing/2014/main" id="{C975D8A6-8B14-4528-B424-5FC4E01A94F6}"/>
              </a:ext>
            </a:extLst>
          </p:cNvPr>
          <p:cNvSpPr>
            <a:spLocks noChangeArrowheads="1"/>
          </p:cNvSpPr>
          <p:nvPr/>
        </p:nvSpPr>
        <p:spPr bwMode="auto">
          <a:xfrm>
            <a:off x="457200" y="225425"/>
            <a:ext cx="8228013" cy="1884363"/>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a:solidFill>
                  <a:srgbClr val="000066"/>
                </a:solidFill>
                <a:effectLst>
                  <a:outerShdw blurRad="38100" dist="38100" dir="2700000" algn="tl">
                    <a:srgbClr val="C0C0C0"/>
                  </a:outerShdw>
                </a:effectLst>
              </a:rPr>
              <a:t>Psalm 118:8</a:t>
            </a:r>
            <a:r>
              <a:rPr lang="en-US" altLang="en-US" sz="4000" dirty="0">
                <a:solidFill>
                  <a:schemeClr val="tx1"/>
                </a:solidFill>
              </a:rPr>
              <a:t> </a:t>
            </a:r>
          </a:p>
          <a:p>
            <a:pPr algn="ctr" eaLnBrk="1" hangingPunct="1">
              <a:buFont typeface="Wingdings" panose="05000000000000000000" pitchFamily="2" charset="2"/>
              <a:buNone/>
              <a:defRPr/>
            </a:pPr>
            <a:r>
              <a:rPr lang="en-US" altLang="en-US" b="1" dirty="0">
                <a:solidFill>
                  <a:schemeClr val="tx1"/>
                </a:solidFill>
              </a:rPr>
              <a:t>It is better to take refuge in the Lord than to put confidence in man.</a:t>
            </a:r>
          </a:p>
        </p:txBody>
      </p:sp>
      <p:pic>
        <p:nvPicPr>
          <p:cNvPr id="90115" name="Picture 7" descr="Bible Opened">
            <a:extLst>
              <a:ext uri="{FF2B5EF4-FFF2-40B4-BE49-F238E27FC236}">
                <a16:creationId xmlns="" xmlns:a16="http://schemas.microsoft.com/office/drawing/2014/main" id="{44540089-31FA-45D9-9E63-26301057A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2316163"/>
            <a:ext cx="3022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 xmlns:a16="http://schemas.microsoft.com/office/drawing/2014/main" id="{4BB1BB48-BB41-4452-B614-6960DB4DC0D1}"/>
              </a:ext>
            </a:extLst>
          </p:cNvPr>
          <p:cNvSpPr>
            <a:spLocks noChangeArrowheads="1"/>
          </p:cNvSpPr>
          <p:nvPr/>
        </p:nvSpPr>
        <p:spPr bwMode="auto">
          <a:xfrm>
            <a:off x="457200" y="4764088"/>
            <a:ext cx="8228013" cy="1884362"/>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a:solidFill>
                  <a:srgbClr val="000066"/>
                </a:solidFill>
                <a:effectLst>
                  <a:outerShdw blurRad="38100" dist="38100" dir="2700000" algn="tl">
                    <a:srgbClr val="C0C0C0"/>
                  </a:outerShdw>
                </a:effectLst>
              </a:rPr>
              <a:t>Psalm 111:2</a:t>
            </a:r>
            <a:r>
              <a:rPr lang="en-US" altLang="en-US" sz="4000" dirty="0">
                <a:solidFill>
                  <a:schemeClr val="tx1"/>
                </a:solidFill>
              </a:rPr>
              <a:t> </a:t>
            </a:r>
          </a:p>
          <a:p>
            <a:pPr algn="ctr" eaLnBrk="1" hangingPunct="1">
              <a:buFont typeface="Wingdings" panose="05000000000000000000" pitchFamily="2" charset="2"/>
              <a:buNone/>
              <a:defRPr/>
            </a:pPr>
            <a:r>
              <a:rPr lang="en-US" altLang="en-US" b="1" dirty="0">
                <a:solidFill>
                  <a:schemeClr val="tx1"/>
                </a:solidFill>
              </a:rPr>
              <a:t>Great are the works of the Lord, studied by all those who have pleasure in them.</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 xmlns:a16="http://schemas.microsoft.com/office/drawing/2014/main" id="{C975D8A6-8B14-4528-B424-5FC4E01A94F6}"/>
              </a:ext>
            </a:extLst>
          </p:cNvPr>
          <p:cNvSpPr>
            <a:spLocks noChangeArrowheads="1"/>
          </p:cNvSpPr>
          <p:nvPr/>
        </p:nvSpPr>
        <p:spPr bwMode="auto">
          <a:xfrm>
            <a:off x="194488" y="160338"/>
            <a:ext cx="8735506" cy="3671393"/>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smtClean="0">
                <a:solidFill>
                  <a:srgbClr val="000066"/>
                </a:solidFill>
                <a:effectLst>
                  <a:outerShdw blurRad="38100" dist="38100" dir="2700000" algn="tl">
                    <a:srgbClr val="C0C0C0"/>
                  </a:outerShdw>
                </a:effectLst>
              </a:rPr>
              <a:t>Dan 1:4</a:t>
            </a:r>
            <a:r>
              <a:rPr lang="en-US" altLang="en-US" sz="4000" dirty="0" smtClean="0">
                <a:solidFill>
                  <a:schemeClr val="tx1"/>
                </a:solidFill>
              </a:rPr>
              <a:t> </a:t>
            </a:r>
            <a:endParaRPr lang="en-US" altLang="en-US" sz="4000" dirty="0">
              <a:solidFill>
                <a:schemeClr val="tx1"/>
              </a:solidFill>
            </a:endParaRPr>
          </a:p>
          <a:p>
            <a:pPr algn="ctr" eaLnBrk="1" hangingPunct="1">
              <a:buFont typeface="Wingdings" panose="05000000000000000000" pitchFamily="2" charset="2"/>
              <a:buNone/>
              <a:defRPr/>
            </a:pPr>
            <a:r>
              <a:rPr lang="en-US" altLang="en-US" b="1" dirty="0" smtClean="0">
                <a:solidFill>
                  <a:schemeClr val="tx1"/>
                </a:solidFill>
              </a:rPr>
              <a:t>Daniel and his three friends were trained so they would be:</a:t>
            </a:r>
            <a:endParaRPr lang="en-US" altLang="en-US" b="1" dirty="0">
              <a:solidFill>
                <a:schemeClr val="tx1"/>
              </a:solidFill>
            </a:endParaRPr>
          </a:p>
          <a:p>
            <a:pPr algn="ctr" eaLnBrk="1" hangingPunct="1">
              <a:buFont typeface="Wingdings" panose="05000000000000000000" pitchFamily="2" charset="2"/>
              <a:buNone/>
              <a:defRPr/>
            </a:pPr>
            <a:r>
              <a:rPr lang="en-US" altLang="en-US" b="1" dirty="0" smtClean="0">
                <a:solidFill>
                  <a:schemeClr val="tx1"/>
                </a:solidFill>
              </a:rPr>
              <a:t> </a:t>
            </a:r>
          </a:p>
          <a:p>
            <a:pPr algn="ctr" eaLnBrk="1" hangingPunct="1">
              <a:buFont typeface="Wingdings" panose="05000000000000000000" pitchFamily="2" charset="2"/>
              <a:buNone/>
              <a:defRPr/>
            </a:pPr>
            <a:r>
              <a:rPr lang="en-US" altLang="en-US" b="1" dirty="0" smtClean="0">
                <a:solidFill>
                  <a:schemeClr val="tx1"/>
                </a:solidFill>
              </a:rPr>
              <a:t>“…skillful in wisdom, and cunning in knowledge and understanding science…”</a:t>
            </a:r>
            <a:endParaRPr lang="en-US" altLang="en-US" b="1" dirty="0">
              <a:solidFill>
                <a:schemeClr val="tx1"/>
              </a:solidFill>
            </a:endParaRPr>
          </a:p>
        </p:txBody>
      </p:sp>
      <p:sp>
        <p:nvSpPr>
          <p:cNvPr id="2" name="AutoShape 2" descr="Image result for daniel and his 3 friends 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753" y="3952773"/>
            <a:ext cx="5499173" cy="27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0100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4" descr="9k=">
            <a:extLst>
              <a:ext uri="{FF2B5EF4-FFF2-40B4-BE49-F238E27FC236}">
                <a16:creationId xmlns="" xmlns:a16="http://schemas.microsoft.com/office/drawing/2014/main" id="{490D02A9-555D-43EF-9615-61A7D129E64C}"/>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2708" name="AutoShape 5" descr="9k=">
            <a:extLst>
              <a:ext uri="{FF2B5EF4-FFF2-40B4-BE49-F238E27FC236}">
                <a16:creationId xmlns="" xmlns:a16="http://schemas.microsoft.com/office/drawing/2014/main" id="{2835CD6A-14AE-430B-930A-60A336D509F8}"/>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2709" name="Picture 6">
            <a:extLst>
              <a:ext uri="{FF2B5EF4-FFF2-40B4-BE49-F238E27FC236}">
                <a16:creationId xmlns="" xmlns:a16="http://schemas.microsoft.com/office/drawing/2014/main" id="{124F739E-5A44-4E72-9603-A72E3D58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2625725"/>
            <a:ext cx="23320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
            <a:extLst>
              <a:ext uri="{FF2B5EF4-FFF2-40B4-BE49-F238E27FC236}">
                <a16:creationId xmlns="" xmlns:a16="http://schemas.microsoft.com/office/drawing/2014/main" id="{2233D78C-A71F-485C-B5B6-9F72FD4D7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2625725"/>
            <a:ext cx="2336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538B4C3D-E68D-4919-B3DD-A77DD97F588C}"/>
              </a:ext>
            </a:extLst>
          </p:cNvPr>
          <p:cNvSpPr/>
          <p:nvPr/>
        </p:nvSpPr>
        <p:spPr>
          <a:xfrm>
            <a:off x="797100" y="1617405"/>
            <a:ext cx="7823199" cy="2554545"/>
          </a:xfrm>
          <a:prstGeom prst="rect">
            <a:avLst/>
          </a:prstGeom>
        </p:spPr>
        <p:txBody>
          <a:bodyPr wrap="square">
            <a:spAutoFit/>
          </a:bodyPr>
          <a:lstStyle/>
          <a:p>
            <a:pPr algn="ctr"/>
            <a:r>
              <a:rPr lang="en-US" altLang="en-US" sz="3200" b="1" dirty="0">
                <a:solidFill>
                  <a:schemeClr val="tx1"/>
                </a:solidFill>
              </a:rPr>
              <a:t>Consider a Summer Family Field Trip</a:t>
            </a:r>
          </a:p>
          <a:p>
            <a:pPr algn="ctr"/>
            <a:endParaRPr lang="en-US" altLang="en-US" sz="3200" b="1" dirty="0">
              <a:solidFill>
                <a:schemeClr val="tx1"/>
              </a:solidFill>
            </a:endParaRPr>
          </a:p>
          <a:p>
            <a:pPr algn="ctr"/>
            <a:r>
              <a:rPr lang="en-US" sz="3200" b="1" dirty="0">
                <a:solidFill>
                  <a:schemeClr val="tx1"/>
                </a:solidFill>
              </a:rPr>
              <a:t>Mt. St. Helens</a:t>
            </a:r>
          </a:p>
          <a:p>
            <a:pPr algn="ctr"/>
            <a:endParaRPr lang="en-US" sz="3200" b="1" dirty="0">
              <a:solidFill>
                <a:schemeClr val="tx1"/>
              </a:solidFill>
            </a:endParaRPr>
          </a:p>
          <a:p>
            <a:pPr algn="ctr"/>
            <a:r>
              <a:rPr lang="en-US" sz="3200" b="1" dirty="0">
                <a:solidFill>
                  <a:schemeClr val="tx1"/>
                </a:solidFill>
              </a:rPr>
              <a:t>Dry Falls</a:t>
            </a:r>
            <a:endParaRPr lang="en-US" sz="3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1386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335" y="149290"/>
            <a:ext cx="6802016" cy="3139321"/>
          </a:xfrm>
          <a:prstGeom prst="rect">
            <a:avLst/>
          </a:prstGeom>
        </p:spPr>
        <p:txBody>
          <a:bodyPr wrap="square">
            <a:spAutoFit/>
          </a:bodyPr>
          <a:lstStyle/>
          <a:p>
            <a:r>
              <a:rPr lang="en-US" dirty="0"/>
              <a:t>The Calvin cycle has four main steps. Energy to fuel chemical reactions in this sugar-generating process is provided by ATP and NADPH, chemical compounds that contain the energy plants have captured from sunlight.</a:t>
            </a:r>
            <a:br>
              <a:rPr lang="en-US" dirty="0"/>
            </a:br>
            <a:r>
              <a:rPr lang="en-US" dirty="0"/>
              <a:t/>
            </a:r>
            <a:br>
              <a:rPr lang="en-US" dirty="0"/>
            </a:br>
            <a:r>
              <a:rPr lang="en-US" dirty="0"/>
              <a:t>In step one, a carbon molecule from carbon dioxide is attached to a 5-carbon molecule called ribulose </a:t>
            </a:r>
            <a:r>
              <a:rPr lang="en-US" dirty="0" err="1"/>
              <a:t>biphosphate</a:t>
            </a:r>
            <a:r>
              <a:rPr lang="en-US" dirty="0"/>
              <a:t> (</a:t>
            </a:r>
            <a:r>
              <a:rPr lang="en-US" dirty="0" err="1"/>
              <a:t>RuBP</a:t>
            </a:r>
            <a:r>
              <a:rPr lang="en-US" dirty="0"/>
              <a:t>). The method of attaching a carbon dioxide molecule to a </a:t>
            </a:r>
            <a:r>
              <a:rPr lang="en-US" dirty="0" err="1"/>
              <a:t>RuBP</a:t>
            </a:r>
            <a:r>
              <a:rPr lang="en-US" dirty="0"/>
              <a:t> molecule is called carbon fixation. The 6-carbon molecule formed by carbon fixation immediately splits into two, 3-carbon molecules called 3-phosphoglycerate (3-PGA).</a:t>
            </a:r>
          </a:p>
        </p:txBody>
      </p:sp>
      <p:sp>
        <p:nvSpPr>
          <p:cNvPr id="5" name="Rectangle 4"/>
          <p:cNvSpPr/>
          <p:nvPr/>
        </p:nvSpPr>
        <p:spPr>
          <a:xfrm>
            <a:off x="1138335" y="3288611"/>
            <a:ext cx="6802016" cy="2308324"/>
          </a:xfrm>
          <a:prstGeom prst="rect">
            <a:avLst/>
          </a:prstGeom>
        </p:spPr>
        <p:txBody>
          <a:bodyPr wrap="square">
            <a:spAutoFit/>
          </a:bodyPr>
          <a:lstStyle/>
          <a:p>
            <a:r>
              <a:rPr lang="en-US" dirty="0"/>
              <a:t>In step three, some of the G3P molecules are used to create sugar. Glucose, the type of sugar produced by photosynthesis, is composed of two G3P molecules.</a:t>
            </a:r>
            <a:br>
              <a:rPr lang="en-US" dirty="0"/>
            </a:br>
            <a:r>
              <a:rPr lang="en-US" dirty="0"/>
              <a:t/>
            </a:r>
            <a:br>
              <a:rPr lang="en-US" dirty="0"/>
            </a:br>
            <a:r>
              <a:rPr lang="en-US" dirty="0"/>
              <a:t>In step four, the G3P molecules that remain combine through a complex series of reactions into the 5-carbon molecule </a:t>
            </a:r>
            <a:r>
              <a:rPr lang="en-US" dirty="0" err="1"/>
              <a:t>RuBP</a:t>
            </a:r>
            <a:r>
              <a:rPr lang="en-US" dirty="0"/>
              <a:t>, which will continue in the cycle back to step one to capture more carbon from carbon dioxide.</a:t>
            </a:r>
          </a:p>
        </p:txBody>
      </p:sp>
      <p:sp>
        <p:nvSpPr>
          <p:cNvPr id="4" name="Title 4">
            <a:extLst>
              <a:ext uri="{FF2B5EF4-FFF2-40B4-BE49-F238E27FC236}">
                <a16:creationId xmlns="" xmlns:a16="http://schemas.microsoft.com/office/drawing/2014/main" id="{29B91EF4-0E58-402E-B706-1AB361340FB8}"/>
              </a:ext>
            </a:extLst>
          </p:cNvPr>
          <p:cNvSpPr txBox="1">
            <a:spLocks/>
          </p:cNvSpPr>
          <p:nvPr/>
        </p:nvSpPr>
        <p:spPr>
          <a:xfrm>
            <a:off x="1745658" y="5588686"/>
            <a:ext cx="5587370" cy="11672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smtClean="0"/>
              <a:t>Calvin Cycle Details</a:t>
            </a:r>
            <a:endParaRPr lang="en-US" sz="6000" dirty="0"/>
          </a:p>
        </p:txBody>
      </p:sp>
    </p:spTree>
    <p:extLst>
      <p:ext uri="{BB962C8B-B14F-4D97-AF65-F5344CB8AC3E}">
        <p14:creationId xmlns:p14="http://schemas.microsoft.com/office/powerpoint/2010/main" val="237927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29B91EF4-0E58-402E-B706-1AB361340FB8}"/>
              </a:ext>
            </a:extLst>
          </p:cNvPr>
          <p:cNvSpPr txBox="1">
            <a:spLocks/>
          </p:cNvSpPr>
          <p:nvPr/>
        </p:nvSpPr>
        <p:spPr>
          <a:xfrm>
            <a:off x="595087" y="65316"/>
            <a:ext cx="7910286" cy="67201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a:t>In an everyday scene so bizarre that science fiction writers might never have imagined it, algae-eating sea slugs actually hijack chloroplasts—those tiny plant structures that perform photosynthesis—and use them as energy producers for themselves. </a:t>
            </a:r>
            <a:endParaRPr lang="en-US" sz="1800" dirty="0" smtClean="0"/>
          </a:p>
          <a:p>
            <a:endParaRPr lang="en-US" sz="1800" dirty="0"/>
          </a:p>
          <a:p>
            <a:r>
              <a:rPr lang="en-US" sz="1800" dirty="0" smtClean="0"/>
              <a:t>Solar-powered </a:t>
            </a:r>
            <a:r>
              <a:rPr lang="en-US" sz="1800" dirty="0"/>
              <a:t>sea slugs begin by eating algae, just like other slugs and snails. But that’s where the similarities stop. Once the algae is in their gut, these sea slugs use tiny specialized finger-like cellular extensions to detect, select, and literally grasp chloroplasts out of the chewed-up algae and bring them inside their body cells.</a:t>
            </a:r>
          </a:p>
          <a:p>
            <a:r>
              <a:rPr lang="en-US" sz="1800" dirty="0"/>
              <a:t>Some solar slug species then coat those engulfed chloroplasts with a special membrane before transporting them along networks of tubes that extend into leaf-like flaps found on the slug’s back. Incredibly, the slug’s body cells actually harbor and nurse these stolen chloroplasts for up to a year, taking advantage of the sugars produced by the solar-powered biochemical machinery. The slugs can also fold their flaps or move to murkier waters after they’ve metabolized enough of their sunlight-energized sugar to prolong the life of their enslaved chloroplasts.</a:t>
            </a:r>
          </a:p>
          <a:p>
            <a:r>
              <a:rPr lang="en-US" sz="1800" dirty="0"/>
              <a:t>Also, the slugs provide hundreds of proteins to maintain their photosynthetic machinery. Where did they get the unique genes that code for those chloroplast-sustaining proteins?</a:t>
            </a:r>
          </a:p>
        </p:txBody>
      </p:sp>
    </p:spTree>
    <p:extLst>
      <p:ext uri="{BB962C8B-B14F-4D97-AF65-F5344CB8AC3E}">
        <p14:creationId xmlns:p14="http://schemas.microsoft.com/office/powerpoint/2010/main" val="299098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93305" y="704530"/>
            <a:ext cx="8966320" cy="554603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200" dirty="0" smtClean="0"/>
              <a:t>GOD</a:t>
            </a:r>
          </a:p>
          <a:p>
            <a:endParaRPr lang="en-US" sz="7200" dirty="0"/>
          </a:p>
          <a:p>
            <a:r>
              <a:rPr lang="en-US" sz="7200" dirty="0" smtClean="0"/>
              <a:t>The Chief Master Chemist</a:t>
            </a:r>
          </a:p>
          <a:p>
            <a:endParaRPr lang="en-US" sz="7200" dirty="0"/>
          </a:p>
        </p:txBody>
      </p:sp>
    </p:spTree>
    <p:extLst>
      <p:ext uri="{BB962C8B-B14F-4D97-AF65-F5344CB8AC3E}">
        <p14:creationId xmlns:p14="http://schemas.microsoft.com/office/powerpoint/2010/main" val="223964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56973999-3AEB-4803-A8D2-66D4E5E0D901}"/>
              </a:ext>
            </a:extLst>
          </p:cNvPr>
          <p:cNvSpPr txBox="1">
            <a:spLocks/>
          </p:cNvSpPr>
          <p:nvPr/>
        </p:nvSpPr>
        <p:spPr>
          <a:xfrm>
            <a:off x="79908" y="485193"/>
            <a:ext cx="8966320" cy="59529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4800" dirty="0" smtClean="0"/>
          </a:p>
          <a:p>
            <a:r>
              <a:rPr lang="en-US" sz="4300" dirty="0" smtClean="0"/>
              <a:t>For thus says the Lord, who created the heavens (He is God), who formed the earth and made it (He established it;</a:t>
            </a:r>
          </a:p>
          <a:p>
            <a:r>
              <a:rPr lang="en-US" sz="4300" dirty="0" smtClean="0"/>
              <a:t> </a:t>
            </a:r>
          </a:p>
          <a:p>
            <a:r>
              <a:rPr lang="en-US" sz="4300" u="sng" dirty="0" smtClean="0"/>
              <a:t>He did not create it in </a:t>
            </a:r>
            <a:r>
              <a:rPr lang="en-US" sz="4300" b="1" u="sng" dirty="0" smtClean="0"/>
              <a:t>chaos</a:t>
            </a:r>
            <a:r>
              <a:rPr lang="en-US" sz="4300" dirty="0" smtClean="0"/>
              <a:t>, </a:t>
            </a:r>
          </a:p>
          <a:p>
            <a:r>
              <a:rPr lang="en-US" sz="4300" u="sng" dirty="0" smtClean="0"/>
              <a:t>He formed it to be </a:t>
            </a:r>
            <a:r>
              <a:rPr lang="en-US" sz="4300" b="1" u="sng" dirty="0" smtClean="0"/>
              <a:t>inhabited</a:t>
            </a:r>
            <a:r>
              <a:rPr lang="en-US" sz="4300" dirty="0" smtClean="0"/>
              <a:t>):</a:t>
            </a:r>
          </a:p>
          <a:p>
            <a:r>
              <a:rPr lang="en-US" sz="4300" dirty="0" smtClean="0"/>
              <a:t> </a:t>
            </a:r>
          </a:p>
          <a:p>
            <a:r>
              <a:rPr lang="en-US" sz="4300" dirty="0" smtClean="0"/>
              <a:t>I am the Lord, and there is no other.</a:t>
            </a:r>
          </a:p>
          <a:p>
            <a:r>
              <a:rPr lang="en-US" sz="2400" dirty="0"/>
              <a:t>I</a:t>
            </a:r>
            <a:r>
              <a:rPr lang="en-US" sz="2400" dirty="0" smtClean="0"/>
              <a:t>sa 45:18</a:t>
            </a:r>
          </a:p>
          <a:p>
            <a:endParaRPr lang="en-US" sz="4800" dirty="0" smtClean="0"/>
          </a:p>
        </p:txBody>
      </p:sp>
    </p:spTree>
    <p:extLst>
      <p:ext uri="{BB962C8B-B14F-4D97-AF65-F5344CB8AC3E}">
        <p14:creationId xmlns:p14="http://schemas.microsoft.com/office/powerpoint/2010/main" val="603334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18011</TotalTime>
  <Words>1632</Words>
  <Application>Microsoft Office PowerPoint</Application>
  <PresentationFormat>On-screen Show (4:3)</PresentationFormat>
  <Paragraphs>327</Paragraphs>
  <Slides>78</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78</vt:i4>
      </vt:variant>
    </vt:vector>
  </HeadingPairs>
  <TitlesOfParts>
    <vt:vector size="84" baseType="lpstr">
      <vt:lpstr>Arial</vt:lpstr>
      <vt:lpstr>Calibri</vt:lpstr>
      <vt:lpstr>Wingdings</vt:lpstr>
      <vt:lpstr>Partridge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 Chemical Factory: Photosynthesis</vt:lpstr>
      <vt:lpstr>PowerPoint Presentation</vt:lpstr>
      <vt:lpstr>PowerPoint Presentation</vt:lpstr>
      <vt:lpstr>PowerPoint Presentation</vt:lpstr>
      <vt:lpstr>Let’s Think About This! How did all this come about?</vt:lpstr>
      <vt:lpstr>Do Horses Fly?</vt:lpstr>
      <vt:lpstr>Some Horses  Do Fly!!!</vt:lpstr>
      <vt:lpstr>“Horses Fly”  IS THIS STATEMENT TRUE?  Absolutely Likely Possibly Probably Improbably Impossible</vt:lpstr>
      <vt:lpstr>Photosynthesis  HOW DOES IT FIT INTO THE EVOLUTIONARY PICTURE?</vt:lpstr>
      <vt:lpstr>PowerPoint Presentation</vt:lpstr>
      <vt:lpstr>PowerPoint Presentation</vt:lpstr>
      <vt:lpstr>PowerPoint Presentation</vt:lpstr>
      <vt:lpstr>PowerPoint Presentation</vt:lpstr>
      <vt:lpstr>PHOTOSYNTHESIS  WHY SO CRUTIAL FOR EVOLUTION?  (Or Life For That Matter?)</vt:lpstr>
      <vt:lpstr> “If it could be demonstrated that any complex organ (or process like photosynthesis) existed, which could not have possibly been formed by numerous, successive, slight modifications, my theory would absolutely break down.” Charles Darwin       </vt:lpstr>
      <vt:lpstr>“The great tragedy of Science: the slaying of a beautiful hypothesis by an ugly fact”  Thomas Huxley (Darwin’s Bulldog)</vt:lpstr>
      <vt:lpstr>“Photosynthesis and Plants By Chance”  IS THIS STATEMENT TRUE?  Absolutely Likely Possibly Probably Improbably Impossible</vt:lpstr>
      <vt:lpstr>PowerPoint Presentation</vt:lpstr>
      <vt:lpstr>PowerPoint Presentation</vt:lpstr>
      <vt:lpstr>Theme of the Presentation #1 The Take-Away As Huxley said: “… the slaying of a beautiful hypothesis (evolution) by an ugly fact”  The ugly fact is:</vt:lpstr>
      <vt:lpstr>PowerPoint Presentation</vt:lpstr>
      <vt:lpstr>PowerPoint Presentation</vt:lpstr>
      <vt:lpstr>Theme of the Presentation #2 The Take-Away As Huxley said: “… the slaying of a beautiful hypothesis (evolution) by an ugly fact”  The “ugly” fact is:</vt:lpstr>
      <vt:lpstr>What Does it Mean that Photosynthesis is an  Designed,  Complicated,  Integrated, Chemical Factory?  And how does that fly in the face of evolutionary dogma?</vt:lpstr>
      <vt:lpstr>Bread Making (Factory)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you agree that Photosynthesis is an  Designed,  Complicated,  Integrated, Chemical  FACTORY?  And how does Photosynthesis Process (Factory) fly in the face of evolutionary dogma?  Remember we said Chemicals are kinda DUMB?</vt:lpstr>
      <vt:lpstr>Like the Goodyear tires on a combine:  If one tiny amino acid is missing or out of place the entire photosynthesis process cannot function.   All complete functioning types and sequences of chemical factories have to be in place from the start.  Functioning Photosynthesis supplies energy to the plant’s metabolism but the plant’s metabolism forms and sustains the Photosynthesis: Which came first?  The Plant’s DNA defines the photosynthesis factory structure yet energy from photosynthesis is required for DNA to be manufactured and maintained and function: Which came first? </vt:lpstr>
      <vt:lpstr> -It’s All or Nothing-   If any of these problems happens: no energy, no plants, no life?  It seems the evolutionary process for Photosynthesis is DOA!  Either the Evolutionary Theory needs to be revised or perhaps scrapped! </vt:lpstr>
      <vt:lpstr>PowerPoint Presentation</vt:lpstr>
      <vt:lpstr>Garfield’s Model of “Evolutionary Origins”</vt:lpstr>
      <vt:lpstr>PowerPoint Presentation</vt:lpstr>
      <vt:lpstr>Theme of the Presentation  The Take-Away As Huxley said: “… the slaying of a beautiful hypothesis (evolution) by an ugly fact” The “ugly” facts are:</vt:lpstr>
      <vt:lpstr>Logical Deduction</vt:lpstr>
      <vt:lpstr>PowerPoint Presentation</vt:lpstr>
      <vt:lpstr>PowerPoint Presentation</vt:lpstr>
      <vt:lpstr>PowerPoint Presentation</vt:lpstr>
      <vt:lpstr>PowerPoint Presentation</vt:lpstr>
      <vt:lpstr>PowerPoint Presentation</vt:lpstr>
      <vt:lpstr>Remember Our Task</vt:lpstr>
      <vt:lpstr>Ask Critical Questions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Glacial Lake Missoula</dc:title>
  <dc:subject>Creation Geology</dc:subject>
  <dc:creator>Bruce Barton</dc:creator>
  <dc:description>This version was prepared for Edgewood Bible Church 6/14/2019.</dc:description>
  <cp:lastModifiedBy>RONDELL</cp:lastModifiedBy>
  <cp:revision>573</cp:revision>
  <dcterms:created xsi:type="dcterms:W3CDTF">2019-02-28T02:46:05Z</dcterms:created>
  <dcterms:modified xsi:type="dcterms:W3CDTF">2023-04-27T00:14:50Z</dcterms:modified>
</cp:coreProperties>
</file>