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34"/>
  </p:handoutMasterIdLst>
  <p:sldIdLst>
    <p:sldId id="337" r:id="rId2"/>
    <p:sldId id="349" r:id="rId3"/>
    <p:sldId id="351" r:id="rId4"/>
    <p:sldId id="371" r:id="rId5"/>
    <p:sldId id="350" r:id="rId6"/>
    <p:sldId id="352" r:id="rId7"/>
    <p:sldId id="372" r:id="rId8"/>
    <p:sldId id="298" r:id="rId9"/>
    <p:sldId id="299" r:id="rId10"/>
    <p:sldId id="310" r:id="rId11"/>
    <p:sldId id="311" r:id="rId12"/>
    <p:sldId id="340" r:id="rId13"/>
    <p:sldId id="341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62" r:id="rId22"/>
    <p:sldId id="355" r:id="rId23"/>
    <p:sldId id="363" r:id="rId24"/>
    <p:sldId id="364" r:id="rId25"/>
    <p:sldId id="365" r:id="rId26"/>
    <p:sldId id="366" r:id="rId27"/>
    <p:sldId id="367" r:id="rId28"/>
    <p:sldId id="368" r:id="rId29"/>
    <p:sldId id="369" r:id="rId30"/>
    <p:sldId id="370" r:id="rId31"/>
    <p:sldId id="373" r:id="rId32"/>
    <p:sldId id="374" r:id="rId3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84" d="100"/>
          <a:sy n="84" d="100"/>
        </p:scale>
        <p:origin x="2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EFA4E4FD-10F8-408E-948C-21B935A25EAA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D79A884A-C6B0-4D7B-81CC-1BDA4B378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03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42900"/>
            <a:ext cx="8761413" cy="2903219"/>
          </a:xfrm>
        </p:spPr>
        <p:txBody>
          <a:bodyPr/>
          <a:lstStyle/>
          <a:p>
            <a:pPr algn="ctr"/>
            <a:r>
              <a:rPr lang="en-US" sz="6000" b="1" dirty="0" smtClean="0"/>
              <a:t>A Critique of William Lane Craig’s Quest for </a:t>
            </a:r>
            <a:r>
              <a:rPr lang="en-US" sz="6000" b="1" dirty="0" smtClean="0">
                <a:solidFill>
                  <a:srgbClr val="0070C0"/>
                </a:solidFill>
              </a:rPr>
              <a:t>the Historical Adam</a:t>
            </a:r>
            <a:endParaRPr lang="en-US" sz="6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3509010"/>
            <a:ext cx="8825659" cy="312269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400" b="1" dirty="0" smtClean="0"/>
              <a:t>Dr. Phil Fernandes</a:t>
            </a:r>
          </a:p>
          <a:p>
            <a:pPr marL="0" indent="0" algn="ctr">
              <a:buNone/>
            </a:pPr>
            <a:endParaRPr lang="en-US" sz="1050" b="1" dirty="0" smtClean="0"/>
          </a:p>
          <a:p>
            <a:pPr algn="ctr"/>
            <a:r>
              <a:rPr lang="en-US" sz="2800" b="1" dirty="0" smtClean="0"/>
              <a:t>Pastor of Trinity Bible Fellowship</a:t>
            </a:r>
          </a:p>
          <a:p>
            <a:pPr algn="ctr"/>
            <a:r>
              <a:rPr lang="en-US" sz="2800" b="1" dirty="0" smtClean="0"/>
              <a:t>Teacher at </a:t>
            </a:r>
            <a:r>
              <a:rPr lang="en-US" sz="2800" b="1" dirty="0" err="1" smtClean="0"/>
              <a:t>Crosspoint</a:t>
            </a:r>
            <a:r>
              <a:rPr lang="en-US" sz="2800" b="1" dirty="0" smtClean="0"/>
              <a:t> High School</a:t>
            </a:r>
          </a:p>
          <a:p>
            <a:pPr algn="ctr"/>
            <a:r>
              <a:rPr lang="en-US" sz="2800" b="1" dirty="0" smtClean="0"/>
              <a:t>Professor of Apologetics </a:t>
            </a:r>
            <a:r>
              <a:rPr lang="en-US" sz="2800" b="1" smtClean="0"/>
              <a:t>and Religion,</a:t>
            </a:r>
            <a:endParaRPr lang="en-US" sz="2800" b="1" dirty="0" smtClean="0"/>
          </a:p>
          <a:p>
            <a:pPr marL="457200" lvl="1" indent="0" algn="ctr">
              <a:buNone/>
            </a:pPr>
            <a:r>
              <a:rPr lang="en-US" sz="2800" b="1" dirty="0" smtClean="0"/>
              <a:t>Veritas International Seminary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62884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William Lane Craig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23160"/>
            <a:ext cx="8825659" cy="392049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He argues for a historical Adam and Eve, but interprets Genesis 1-11 as </a:t>
            </a:r>
            <a:r>
              <a:rPr lang="en-US" sz="4000" b="1" dirty="0" err="1" smtClean="0"/>
              <a:t>mytho</a:t>
            </a:r>
            <a:r>
              <a:rPr lang="en-US" sz="4000" b="1" dirty="0" smtClean="0"/>
              <a:t>-historical</a:t>
            </a:r>
          </a:p>
          <a:p>
            <a:r>
              <a:rPr lang="en-US" sz="4000" b="1" dirty="0" smtClean="0"/>
              <a:t>Adam and Eve evolved from non-human parents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185337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William Lane Craig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46020"/>
            <a:ext cx="8825659" cy="357378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Craig denies Adam was created from the ground &amp; Eve from his side</a:t>
            </a:r>
          </a:p>
          <a:p>
            <a:r>
              <a:rPr lang="en-US" sz="4000" b="1" dirty="0" smtClean="0"/>
              <a:t>No literal serpent or forbidden fruit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285363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W.L. Craig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133600"/>
            <a:ext cx="8825659" cy="4356100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/>
              <a:t>Believes in an old earth &amp; theistic evolution</a:t>
            </a:r>
          </a:p>
          <a:p>
            <a:r>
              <a:rPr lang="en-US" sz="4000" b="1" dirty="0" smtClean="0"/>
              <a:t>He denies a literal 6 day creation (though he admits a literal interpretation of Genesis 1-11 teaches 6 day creation &amp; a global flood)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12455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W. L. Craig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00300"/>
            <a:ext cx="8825659" cy="41275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Tree of life &amp; tree of forbidden fruit are metaphors</a:t>
            </a:r>
          </a:p>
          <a:p>
            <a:r>
              <a:rPr lang="en-US" sz="4000" b="1" dirty="0" smtClean="0"/>
              <a:t>Cherubim, 4 rivers in Eden, &amp; long life spans are symbolic</a:t>
            </a:r>
          </a:p>
          <a:p>
            <a:r>
              <a:rPr lang="en-US" sz="4000" b="1" dirty="0" smtClean="0"/>
              <a:t>Global flood &amp; Tower of Babel are mythological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284562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W. L. Craig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873500"/>
          </a:xfrm>
        </p:spPr>
        <p:txBody>
          <a:bodyPr>
            <a:normAutofit lnSpcReduction="10000"/>
          </a:bodyPr>
          <a:lstStyle/>
          <a:p>
            <a:r>
              <a:rPr lang="en-US" sz="4000" b="1" dirty="0"/>
              <a:t>C</a:t>
            </a:r>
            <a:r>
              <a:rPr lang="en-US" sz="4000" b="1" dirty="0" smtClean="0"/>
              <a:t>raig admits Jesus and Paul believed in a historical Adam &amp; Eve</a:t>
            </a:r>
          </a:p>
          <a:p>
            <a:r>
              <a:rPr lang="en-US" sz="4000" b="1" dirty="0" smtClean="0"/>
              <a:t>But, he believes Young Earth Creationism is “wildly implausible”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816027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W.L. Craig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Craig believes we should not take Genesis 1-11 literally</a:t>
            </a:r>
          </a:p>
          <a:p>
            <a:r>
              <a:rPr lang="en-US" sz="4000" b="1" dirty="0" smtClean="0"/>
              <a:t>He accepts contemporary evolutionary “science”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65061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W. L. Craig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924300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/>
              <a:t>Craig rejects interpreting Genesis 1-11 in a literal way</a:t>
            </a:r>
          </a:p>
          <a:p>
            <a:r>
              <a:rPr lang="en-US" sz="4000" b="1" dirty="0" smtClean="0"/>
              <a:t>Still, Adam and Eve were the 1st historical humans</a:t>
            </a:r>
          </a:p>
          <a:p>
            <a:r>
              <a:rPr lang="en-US" sz="4000" b="1" dirty="0" smtClean="0"/>
              <a:t>But, much of (not all of) Genesis 1-11 is mythological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314999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W. L. Craig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924300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/>
              <a:t>Hence, Craig classifies Genesis 1-11 as “</a:t>
            </a:r>
            <a:r>
              <a:rPr lang="en-US" sz="4000" b="1" dirty="0" err="1" smtClean="0"/>
              <a:t>mytho</a:t>
            </a:r>
            <a:r>
              <a:rPr lang="en-US" sz="4000" b="1" dirty="0" smtClean="0"/>
              <a:t>-historical”</a:t>
            </a:r>
          </a:p>
          <a:p>
            <a:r>
              <a:rPr lang="en-US" sz="4000" b="1" dirty="0" smtClean="0"/>
              <a:t>He believes Adam &amp; Eve evolved from pre-humans</a:t>
            </a:r>
          </a:p>
          <a:p>
            <a:r>
              <a:rPr lang="en-US" sz="4000" b="1" dirty="0" smtClean="0"/>
              <a:t>He seems to favor the Documentary Hypothesis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221093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W. L. Craig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49500"/>
            <a:ext cx="8825659" cy="40005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Craig respects secular scientific speculation more than a literal interpretation of Genesis 1-11</a:t>
            </a:r>
          </a:p>
          <a:p>
            <a:r>
              <a:rPr lang="en-US" sz="4000" b="1" dirty="0" smtClean="0"/>
              <a:t>Adam &amp; Eve were the first humans—they evolved from sub-humans 750,000 years ago</a:t>
            </a:r>
          </a:p>
          <a:p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908032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W. L. Craig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49500"/>
            <a:ext cx="8825659" cy="42164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Craig classifies Adam &amp; Eve as </a:t>
            </a:r>
            <a:r>
              <a:rPr lang="en-US" sz="4000" b="1" dirty="0" err="1" smtClean="0"/>
              <a:t>Heidelbergensis</a:t>
            </a:r>
            <a:endParaRPr lang="en-US" sz="4000" b="1" dirty="0" smtClean="0"/>
          </a:p>
          <a:p>
            <a:r>
              <a:rPr lang="en-US" sz="4000" b="1" dirty="0" smtClean="0"/>
              <a:t>They were the ancestors of Neanderthals &amp; other humans</a:t>
            </a:r>
          </a:p>
          <a:p>
            <a:r>
              <a:rPr lang="en-US" sz="4000" b="1" dirty="0" smtClean="0"/>
              <a:t>Adam &amp; Eve were the first to bear the image of God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975448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558800"/>
            <a:ext cx="8761413" cy="1587500"/>
          </a:xfrm>
        </p:spPr>
        <p:txBody>
          <a:bodyPr/>
          <a:lstStyle/>
          <a:p>
            <a:r>
              <a:rPr lang="en-US" b="1" dirty="0" smtClean="0"/>
              <a:t>Should we interpret Genesis 1-11 literally?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Should Christians believe in a young earth and a global flood?</a:t>
            </a:r>
          </a:p>
          <a:p>
            <a:endParaRPr lang="en-US" sz="3600" b="1" dirty="0"/>
          </a:p>
          <a:p>
            <a:r>
              <a:rPr lang="en-US" sz="3600" b="1" dirty="0" smtClean="0"/>
              <a:t>Should Christians believe in a literal six-day creation?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0523832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W. L. Craig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There was physical death before the fall, but not spiritual death, for humans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151889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54955" y="1054101"/>
            <a:ext cx="8825658" cy="2895599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8000" b="1" u="sng" dirty="0" smtClean="0"/>
              <a:t>Age </a:t>
            </a:r>
            <a:r>
              <a:rPr lang="en-US" sz="8000" b="1" u="sng" dirty="0"/>
              <a:t>of </a:t>
            </a:r>
            <a:r>
              <a:rPr lang="en-US" sz="8000" b="1" u="sng" dirty="0" smtClean="0"/>
              <a:t>the Earth </a:t>
            </a:r>
            <a:r>
              <a:rPr lang="en-US" sz="8000" b="1" u="sng" dirty="0"/>
              <a:t>Discussion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4419600"/>
            <a:ext cx="6400800" cy="3302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14685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647700"/>
            <a:ext cx="8761413" cy="1435100"/>
          </a:xfrm>
        </p:spPr>
        <p:txBody>
          <a:bodyPr/>
          <a:lstStyle/>
          <a:p>
            <a:pPr algn="ctr"/>
            <a:r>
              <a:rPr lang="en-US" sz="6000" b="1" dirty="0" smtClean="0"/>
              <a:t>The Question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Should we take Genesis 1-11 literally?</a:t>
            </a:r>
          </a:p>
          <a:p>
            <a:r>
              <a:rPr lang="en-US" sz="4800" b="1" dirty="0" smtClean="0"/>
              <a:t>Should we be young earth creationists?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7430705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/>
              <a:t>Point #1—A Debate Between Brothers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133600"/>
            <a:ext cx="8229600" cy="3886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b="1" dirty="0" smtClean="0"/>
              <a:t>There are Christians who love the Lord who are in both the young earth &amp; old earth camps</a:t>
            </a:r>
          </a:p>
          <a:p>
            <a:pPr eaLnBrk="1" hangingPunct="1">
              <a:defRPr/>
            </a:pPr>
            <a:r>
              <a:rPr lang="en-US" sz="3200" b="1" dirty="0" smtClean="0"/>
              <a:t>But, the Bible is the final authority—it is the Word of God</a:t>
            </a:r>
          </a:p>
          <a:p>
            <a:pPr eaLnBrk="1" hangingPunct="1">
              <a:defRPr/>
            </a:pPr>
            <a:r>
              <a:rPr lang="en-US" sz="3200" b="1" dirty="0" smtClean="0"/>
              <a:t>We must not white-wash over biblical passages</a:t>
            </a:r>
          </a:p>
        </p:txBody>
      </p:sp>
    </p:spTree>
    <p:extLst>
      <p:ext uri="{BB962C8B-B14F-4D97-AF65-F5344CB8AC3E}">
        <p14:creationId xmlns:p14="http://schemas.microsoft.com/office/powerpoint/2010/main" val="17542966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/>
              <a:t>Point #2—God called His creation “very good” (Genesis 1:31)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4954" y="2387600"/>
            <a:ext cx="8825659" cy="40132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200" b="1" dirty="0" smtClean="0"/>
              <a:t>If old earth creationism is true, then there already existed billions of fossils of dead animals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b="1" dirty="0" smtClean="0"/>
              <a:t>Old earth creationism is wasteful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b="1" dirty="0" smtClean="0"/>
              <a:t>Old earth creationism does great damage to the traditional response to the problem of evil &amp; suffering (blamed on man’s abuse of free will)</a:t>
            </a:r>
          </a:p>
        </p:txBody>
      </p:sp>
    </p:spTree>
    <p:extLst>
      <p:ext uri="{BB962C8B-B14F-4D97-AF65-F5344CB8AC3E}">
        <p14:creationId xmlns:p14="http://schemas.microsoft.com/office/powerpoint/2010/main" val="12396209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Point #3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 smtClean="0"/>
              <a:t>The Fall led to a cursed creation with animal &amp; human suffering &amp; death</a:t>
            </a:r>
          </a:p>
          <a:p>
            <a:pPr eaLnBrk="1" hangingPunct="1">
              <a:defRPr/>
            </a:pPr>
            <a:endParaRPr lang="en-US" sz="3600" b="1" dirty="0" smtClean="0"/>
          </a:p>
          <a:p>
            <a:pPr eaLnBrk="1" hangingPunct="1">
              <a:defRPr/>
            </a:pPr>
            <a:r>
              <a:rPr lang="en-US" sz="3600" b="1" dirty="0" smtClean="0"/>
              <a:t>Genesis 3; Romans 8; 1 Corinthians 15</a:t>
            </a:r>
          </a:p>
        </p:txBody>
      </p:sp>
    </p:spTree>
    <p:extLst>
      <p:ext uri="{BB962C8B-B14F-4D97-AF65-F5344CB8AC3E}">
        <p14:creationId xmlns:p14="http://schemas.microsoft.com/office/powerpoint/2010/main" val="16305313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81000"/>
            <a:ext cx="8458200" cy="1981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/>
              <a:t>Point #4—the order of God’s creation work (Genesis One)</a:t>
            </a:r>
            <a:br>
              <a:rPr lang="en-US" sz="2800" b="1" dirty="0"/>
            </a:br>
            <a:r>
              <a:rPr lang="en-US" sz="2800" b="1" dirty="0" smtClean="0"/>
              <a:t>Old </a:t>
            </a:r>
            <a:r>
              <a:rPr lang="en-US" sz="2800" b="1" dirty="0" err="1"/>
              <a:t>Earthers</a:t>
            </a:r>
            <a:r>
              <a:rPr lang="en-US" sz="2800" b="1" dirty="0"/>
              <a:t> reverse the order on each point: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727200"/>
            <a:ext cx="8229600" cy="48006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sz="3600" b="1" dirty="0"/>
              <a:t>Earth before sun &amp; stars</a:t>
            </a:r>
          </a:p>
          <a:p>
            <a:pPr eaLnBrk="1" hangingPunct="1">
              <a:defRPr/>
            </a:pPr>
            <a:r>
              <a:rPr lang="en-US" sz="3600" b="1" dirty="0"/>
              <a:t>Light before the sun</a:t>
            </a:r>
          </a:p>
          <a:p>
            <a:pPr eaLnBrk="1" hangingPunct="1">
              <a:defRPr/>
            </a:pPr>
            <a:r>
              <a:rPr lang="en-US" sz="3600" b="1" dirty="0"/>
              <a:t>Land vegetation before the sun</a:t>
            </a:r>
          </a:p>
          <a:p>
            <a:pPr eaLnBrk="1" hangingPunct="1">
              <a:defRPr/>
            </a:pPr>
            <a:r>
              <a:rPr lang="en-US" sz="3600" b="1" dirty="0"/>
              <a:t>Birds before reptiles</a:t>
            </a:r>
          </a:p>
          <a:p>
            <a:pPr eaLnBrk="1" hangingPunct="1">
              <a:defRPr/>
            </a:pPr>
            <a:r>
              <a:rPr lang="en-US" sz="3600" b="1" dirty="0"/>
              <a:t>No meat-eaters before the Fall</a:t>
            </a:r>
          </a:p>
          <a:p>
            <a:pPr eaLnBrk="1" hangingPunct="1">
              <a:defRPr/>
            </a:pPr>
            <a:r>
              <a:rPr lang="en-US" sz="3600" b="1" dirty="0"/>
              <a:t>No thorns before the Fall</a:t>
            </a:r>
          </a:p>
        </p:txBody>
      </p:sp>
    </p:spTree>
    <p:extLst>
      <p:ext uri="{BB962C8B-B14F-4D97-AF65-F5344CB8AC3E}">
        <p14:creationId xmlns:p14="http://schemas.microsoft.com/office/powerpoint/2010/main" val="8682527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/>
              <a:t>Point #5—Consistent Old </a:t>
            </a:r>
            <a:r>
              <a:rPr lang="en-US" sz="4000" b="1" dirty="0" err="1"/>
              <a:t>Earthers</a:t>
            </a:r>
            <a:r>
              <a:rPr lang="en-US" sz="4000" b="1" dirty="0"/>
              <a:t> deny the Global Flood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4954" y="2400300"/>
            <a:ext cx="8825659" cy="41529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/>
              <a:t>Genesis 6-9 describes a global flood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/>
              <a:t>A continual downfall of 40 days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/>
              <a:t>“</a:t>
            </a:r>
            <a:r>
              <a:rPr lang="en-US" sz="2400" b="1" dirty="0" err="1"/>
              <a:t>Mabbul</a:t>
            </a:r>
            <a:r>
              <a:rPr lang="en-US" sz="2400" b="1" dirty="0"/>
              <a:t>” used only of Noah’s flood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/>
              <a:t>The enormous size of the ark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/>
              <a:t>The waters covered all the mountains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/>
              <a:t>Every human &amp; every land animal died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/>
              <a:t>The Ark rested on a mountain top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/>
              <a:t>Noah’s family could not leave the ark for over a year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/>
              <a:t>God promised to never again flood the entire earth</a:t>
            </a:r>
          </a:p>
        </p:txBody>
      </p:sp>
    </p:spTree>
    <p:extLst>
      <p:ext uri="{BB962C8B-B14F-4D97-AF65-F5344CB8AC3E}">
        <p14:creationId xmlns:p14="http://schemas.microsoft.com/office/powerpoint/2010/main" val="37334546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/>
              <a:t>Point #6—the historical view of the church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4954" y="2374900"/>
            <a:ext cx="8825659" cy="4216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b="1" dirty="0" smtClean="0"/>
              <a:t>Until 1800 ad, the church believed in a young earth with under 6,000 years of history</a:t>
            </a:r>
          </a:p>
          <a:p>
            <a:pPr eaLnBrk="1" hangingPunct="1">
              <a:defRPr/>
            </a:pPr>
            <a:r>
              <a:rPr lang="en-US" sz="3200" b="1" dirty="0" smtClean="0"/>
              <a:t>Early church, reformers</a:t>
            </a:r>
          </a:p>
          <a:p>
            <a:pPr eaLnBrk="1" hangingPunct="1">
              <a:defRPr/>
            </a:pPr>
            <a:r>
              <a:rPr lang="en-US" sz="3200" b="1" dirty="0" smtClean="0"/>
              <a:t>Only when scientific consensus began to promote an old earth did many Christian thinkers begin to reinterpret Genesis 1-11</a:t>
            </a:r>
          </a:p>
        </p:txBody>
      </p:sp>
    </p:spTree>
    <p:extLst>
      <p:ext uri="{BB962C8B-B14F-4D97-AF65-F5344CB8AC3E}">
        <p14:creationId xmlns:p14="http://schemas.microsoft.com/office/powerpoint/2010/main" val="18231826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/>
              <a:t>Point #7—God’s Word is the final authority, not scientific consensus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4954" y="2336800"/>
            <a:ext cx="8825659" cy="4191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200" b="1" dirty="0" smtClean="0"/>
              <a:t>Scientific knowledge is tentative</a:t>
            </a:r>
          </a:p>
          <a:p>
            <a:pPr eaLnBrk="1" hangingPunct="1">
              <a:defRPr/>
            </a:pPr>
            <a:r>
              <a:rPr lang="en-US" sz="3200" b="1" dirty="0" smtClean="0"/>
              <a:t>God’s Word is inerrant</a:t>
            </a:r>
          </a:p>
          <a:p>
            <a:pPr eaLnBrk="1" hangingPunct="1">
              <a:defRPr/>
            </a:pPr>
            <a:r>
              <a:rPr lang="en-US" sz="3200" b="1" dirty="0" smtClean="0"/>
              <a:t>Why did it take the church 1800 years to find out what Genesis 1 “really” meant?</a:t>
            </a:r>
          </a:p>
          <a:p>
            <a:pPr eaLnBrk="1" hangingPunct="1">
              <a:defRPr/>
            </a:pPr>
            <a:r>
              <a:rPr lang="en-US" sz="3200" b="1" dirty="0" smtClean="0"/>
              <a:t>If God wanted to tell us about a literal six day creation &amp; a global flood, could He have been any clearer?</a:t>
            </a:r>
          </a:p>
        </p:txBody>
      </p:sp>
    </p:spTree>
    <p:extLst>
      <p:ext uri="{BB962C8B-B14F-4D97-AF65-F5344CB8AC3E}">
        <p14:creationId xmlns:p14="http://schemas.microsoft.com/office/powerpoint/2010/main" val="2322252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82600"/>
            <a:ext cx="8761413" cy="1562100"/>
          </a:xfrm>
        </p:spPr>
        <p:txBody>
          <a:bodyPr/>
          <a:lstStyle/>
          <a:p>
            <a:pPr algn="ctr"/>
            <a:r>
              <a:rPr lang="en-US" sz="6000" b="1" dirty="0"/>
              <a:t>Francis Collins</a:t>
            </a:r>
            <a:endParaRPr lang="en-US" sz="6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300" y="2451100"/>
            <a:ext cx="3200400" cy="3975100"/>
          </a:xfrm>
        </p:spPr>
      </p:pic>
    </p:spTree>
    <p:extLst>
      <p:ext uri="{BB962C8B-B14F-4D97-AF65-F5344CB8AC3E}">
        <p14:creationId xmlns:p14="http://schemas.microsoft.com/office/powerpoint/2010/main" val="1637754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Eisegesis vs. Exegesis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/>
              <a:t>Eisegesis</a:t>
            </a:r>
            <a:r>
              <a:rPr lang="en-US" sz="3200" b="1" dirty="0" smtClean="0"/>
              <a:t> = bringing into the text something the Word of God does not really say (bad hermeneutic)</a:t>
            </a:r>
          </a:p>
          <a:p>
            <a:endParaRPr lang="en-US" sz="3200" b="1" dirty="0"/>
          </a:p>
          <a:p>
            <a:r>
              <a:rPr lang="en-US" sz="3200" b="1" u="sng" dirty="0" smtClean="0"/>
              <a:t>Exegesis</a:t>
            </a:r>
            <a:r>
              <a:rPr lang="en-US" sz="3200" b="1" dirty="0" smtClean="0"/>
              <a:t> = bringing </a:t>
            </a:r>
            <a:r>
              <a:rPr lang="en-US" sz="3200" b="1" smtClean="0"/>
              <a:t>out of the </a:t>
            </a:r>
            <a:r>
              <a:rPr lang="en-US" sz="3200" b="1" dirty="0" smtClean="0"/>
              <a:t>text exactly what the Bible says (good hermeneutic)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716332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660400"/>
            <a:ext cx="8761413" cy="1422400"/>
          </a:xfrm>
        </p:spPr>
        <p:txBody>
          <a:bodyPr/>
          <a:lstStyle/>
          <a:p>
            <a:pPr algn="ctr"/>
            <a:r>
              <a:rPr lang="en-US" sz="6000" b="1" dirty="0" smtClean="0"/>
              <a:t>Conclusion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25700"/>
            <a:ext cx="8825659" cy="4038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There is no reason to interpret Genesis 1 to 11 metaphorically</a:t>
            </a:r>
          </a:p>
          <a:p>
            <a:r>
              <a:rPr lang="en-US" sz="4000" b="1" dirty="0" smtClean="0"/>
              <a:t>The first 5 books of the Bible are historical books, not mythology</a:t>
            </a:r>
          </a:p>
          <a:p>
            <a:r>
              <a:rPr lang="en-US" sz="4000" b="1" dirty="0" smtClean="0"/>
              <a:t>There is no hint that Genesis 1-11 is mythology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1347720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558800"/>
            <a:ext cx="8761413" cy="1625600"/>
          </a:xfrm>
        </p:spPr>
        <p:txBody>
          <a:bodyPr/>
          <a:lstStyle/>
          <a:p>
            <a:pPr algn="ctr"/>
            <a:r>
              <a:rPr lang="en-US" sz="6000" b="1" dirty="0" smtClean="0"/>
              <a:t>Conclusion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Therefore, the church should not change the way it interprets Genesis 1-11</a:t>
            </a:r>
          </a:p>
          <a:p>
            <a:r>
              <a:rPr lang="en-US" sz="4000" b="1" dirty="0" smtClean="0"/>
              <a:t>We should not give in to the false wisdom of man (Colossians 2:8)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670123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533400"/>
            <a:ext cx="8761413" cy="1562100"/>
          </a:xfrm>
        </p:spPr>
        <p:txBody>
          <a:bodyPr/>
          <a:lstStyle/>
          <a:p>
            <a:pPr algn="ctr"/>
            <a:r>
              <a:rPr lang="en-US" sz="6000" b="1" dirty="0" smtClean="0"/>
              <a:t>Francis Collins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Former head of NIH</a:t>
            </a:r>
          </a:p>
          <a:p>
            <a:endParaRPr lang="en-US" sz="4000" b="1" dirty="0"/>
          </a:p>
          <a:p>
            <a:r>
              <a:rPr lang="en-US" sz="4000" b="1" dirty="0" smtClean="0"/>
              <a:t>Former head of the Human Genome Project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06587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b="1" dirty="0" smtClean="0"/>
              <a:t>Francis Collins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73300"/>
            <a:ext cx="8825659" cy="4140200"/>
          </a:xfrm>
        </p:spPr>
        <p:txBody>
          <a:bodyPr>
            <a:normAutofit lnSpcReduction="10000"/>
          </a:bodyPr>
          <a:lstStyle/>
          <a:p>
            <a:r>
              <a:rPr lang="en-US" sz="3600" b="1" dirty="0" smtClean="0"/>
              <a:t>He leads the </a:t>
            </a:r>
            <a:r>
              <a:rPr lang="en-US" sz="3600" b="1" dirty="0" err="1" smtClean="0"/>
              <a:t>Biologos</a:t>
            </a:r>
            <a:r>
              <a:rPr lang="en-US" sz="3600" b="1" dirty="0" smtClean="0"/>
              <a:t> movement</a:t>
            </a:r>
          </a:p>
          <a:p>
            <a:endParaRPr lang="en-US" sz="3600" b="1" dirty="0"/>
          </a:p>
          <a:p>
            <a:r>
              <a:rPr lang="en-US" sz="3600" b="1" dirty="0" smtClean="0"/>
              <a:t>He believes in theistic evolution &amp; denies a historical Adam &amp; Eve</a:t>
            </a:r>
          </a:p>
          <a:p>
            <a:endParaRPr lang="en-US" sz="3600" b="1" dirty="0"/>
          </a:p>
          <a:p>
            <a:r>
              <a:rPr lang="en-US" sz="3600" b="1" dirty="0" smtClean="0"/>
              <a:t>He believes Genesis 1-11 is mythology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311139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723900"/>
            <a:ext cx="8761413" cy="1346200"/>
          </a:xfrm>
        </p:spPr>
        <p:txBody>
          <a:bodyPr/>
          <a:lstStyle/>
          <a:p>
            <a:pPr algn="ctr"/>
            <a:r>
              <a:rPr lang="en-US" sz="6000" b="1" dirty="0" smtClean="0"/>
              <a:t>Hugh Ross</a:t>
            </a:r>
            <a:endParaRPr lang="en-US" sz="60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376" y="2603500"/>
            <a:ext cx="4099560" cy="3416300"/>
          </a:xfrm>
        </p:spPr>
      </p:pic>
    </p:spTree>
    <p:extLst>
      <p:ext uri="{BB962C8B-B14F-4D97-AF65-F5344CB8AC3E}">
        <p14:creationId xmlns:p14="http://schemas.microsoft.com/office/powerpoint/2010/main" val="1929911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635000"/>
            <a:ext cx="8761413" cy="1460500"/>
          </a:xfrm>
        </p:spPr>
        <p:txBody>
          <a:bodyPr/>
          <a:lstStyle/>
          <a:p>
            <a:pPr algn="ctr"/>
            <a:r>
              <a:rPr lang="en-US" sz="6000" b="1" dirty="0" smtClean="0"/>
              <a:t>Hugh Ross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86000"/>
            <a:ext cx="8825659" cy="43815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President of Reasons to Believe</a:t>
            </a:r>
          </a:p>
          <a:p>
            <a:r>
              <a:rPr lang="en-US" sz="3600" b="1" dirty="0" smtClean="0"/>
              <a:t>Rejects human evolution</a:t>
            </a:r>
          </a:p>
          <a:p>
            <a:r>
              <a:rPr lang="en-US" sz="3600" b="1" dirty="0" smtClean="0"/>
              <a:t>But, he promotes the Big Bang &amp; believes in an old earth (13 billion years old)</a:t>
            </a:r>
          </a:p>
          <a:p>
            <a:r>
              <a:rPr lang="en-US" sz="3600" b="1" dirty="0" smtClean="0"/>
              <a:t>He incorrectly thinks he is literally interpreting Genesis 1-11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368625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William Lane Craig’s Historical Adam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475" y="2603500"/>
            <a:ext cx="3735362" cy="3416300"/>
          </a:xfrm>
        </p:spPr>
      </p:pic>
    </p:spTree>
    <p:extLst>
      <p:ext uri="{BB962C8B-B14F-4D97-AF65-F5344CB8AC3E}">
        <p14:creationId xmlns:p14="http://schemas.microsoft.com/office/powerpoint/2010/main" val="3182936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William Lane Craig’s Historical Adam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6170" y="2274570"/>
            <a:ext cx="4034790" cy="4491990"/>
          </a:xfrm>
        </p:spPr>
      </p:pic>
    </p:spTree>
    <p:extLst>
      <p:ext uri="{BB962C8B-B14F-4D97-AF65-F5344CB8AC3E}">
        <p14:creationId xmlns:p14="http://schemas.microsoft.com/office/powerpoint/2010/main" val="3517186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35479</TotalTime>
  <Words>951</Words>
  <Application>Microsoft Office PowerPoint</Application>
  <PresentationFormat>Widescreen</PresentationFormat>
  <Paragraphs>120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Century Gothic</vt:lpstr>
      <vt:lpstr>Wingdings 3</vt:lpstr>
      <vt:lpstr>Ion Boardroom</vt:lpstr>
      <vt:lpstr>A Critique of William Lane Craig’s Quest for the Historical Adam</vt:lpstr>
      <vt:lpstr>Should we interpret Genesis 1-11 literally?</vt:lpstr>
      <vt:lpstr>Francis Collins</vt:lpstr>
      <vt:lpstr>Francis Collins</vt:lpstr>
      <vt:lpstr>Francis Collins</vt:lpstr>
      <vt:lpstr>Hugh Ross</vt:lpstr>
      <vt:lpstr>Hugh Ross</vt:lpstr>
      <vt:lpstr>William Lane Craig’s Historical Adam</vt:lpstr>
      <vt:lpstr>William Lane Craig’s Historical Adam</vt:lpstr>
      <vt:lpstr>William Lane Craig</vt:lpstr>
      <vt:lpstr>William Lane Craig</vt:lpstr>
      <vt:lpstr>W.L. Craig</vt:lpstr>
      <vt:lpstr>W. L. Craig</vt:lpstr>
      <vt:lpstr>W. L. Craig</vt:lpstr>
      <vt:lpstr>W.L. Craig</vt:lpstr>
      <vt:lpstr>W. L. Craig</vt:lpstr>
      <vt:lpstr>W. L. Craig</vt:lpstr>
      <vt:lpstr>W. L. Craig</vt:lpstr>
      <vt:lpstr>W. L. Craig</vt:lpstr>
      <vt:lpstr>W. L. Craig</vt:lpstr>
      <vt:lpstr>Age of the Earth Discussion</vt:lpstr>
      <vt:lpstr>The Question</vt:lpstr>
      <vt:lpstr>Point #1—A Debate Between Brothers</vt:lpstr>
      <vt:lpstr>Point #2—God called His creation “very good” (Genesis 1:31)</vt:lpstr>
      <vt:lpstr>Point #3</vt:lpstr>
      <vt:lpstr>Point #4—the order of God’s creation work (Genesis One) Old Earthers reverse the order on each point:</vt:lpstr>
      <vt:lpstr>Point #5—Consistent Old Earthers deny the Global Flood</vt:lpstr>
      <vt:lpstr>Point #6—the historical view of the church</vt:lpstr>
      <vt:lpstr>Point #7—God’s Word is the final authority, not scientific consensus</vt:lpstr>
      <vt:lpstr>Eisegesis vs. Exegesis</vt:lpstr>
      <vt:lpstr>Conclusion</vt:lpstr>
      <vt:lpstr>Conclusion</vt:lpstr>
    </vt:vector>
  </TitlesOfParts>
  <Company>Gateway Christian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Battle for the Bible (Part 2)</dc:title>
  <dc:creator>phil.fernandes</dc:creator>
  <cp:lastModifiedBy>Phil Fernandes</cp:lastModifiedBy>
  <cp:revision>126</cp:revision>
  <cp:lastPrinted>2022-09-27T15:12:58Z</cp:lastPrinted>
  <dcterms:created xsi:type="dcterms:W3CDTF">2014-08-04T22:52:56Z</dcterms:created>
  <dcterms:modified xsi:type="dcterms:W3CDTF">2022-09-27T17:20:12Z</dcterms:modified>
</cp:coreProperties>
</file>